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slideMasters/slideMaster17.xml" ContentType="application/vnd.openxmlformats-officedocument.presentationml.slideMaster+xml"/>
  <Override PartName="/ppt/slides/slide17.xml" ContentType="application/vnd.openxmlformats-officedocument.presentationml.slide+xml"/>
  <Override PartName="/ppt/slideMasters/slideMaster18.xml" ContentType="application/vnd.openxmlformats-officedocument.presentationml.slideMaster+xml"/>
  <Override PartName="/ppt/slides/slide18.xml" ContentType="application/vnd.openxmlformats-officedocument.presentationml.slide+xml"/>
  <Override PartName="/ppt/slideMasters/slideMaster19.xml" ContentType="application/vnd.openxmlformats-officedocument.presentationml.slideMaster+xml"/>
  <Override PartName="/ppt/slides/slide19.xml" ContentType="application/vnd.openxmlformats-officedocument.presentationml.slide+xml"/>
  <Override PartName="/ppt/slideMasters/slideMaster20.xml" ContentType="application/vnd.openxmlformats-officedocument.presentationml.slideMaster+xml"/>
  <Override PartName="/ppt/slides/slide20.xml" ContentType="application/vnd.openxmlformats-officedocument.presentationml.slide+xml"/>
  <Override PartName="/ppt/slideMasters/slideMaster21.xml" ContentType="application/vnd.openxmlformats-officedocument.presentationml.slideMaster+xml"/>
  <Override PartName="/ppt/slides/slide21.xml" ContentType="application/vnd.openxmlformats-officedocument.presentationml.slide+xml"/>
  <Override PartName="/ppt/slideMasters/slideMaster22.xml" ContentType="application/vnd.openxmlformats-officedocument.presentationml.slideMaster+xml"/>
  <Override PartName="/ppt/slides/slide22.xml" ContentType="application/vnd.openxmlformats-officedocument.presentationml.slide+xml"/>
  <Override PartName="/ppt/slideMasters/slideMaster23.xml" ContentType="application/vnd.openxmlformats-officedocument.presentationml.slideMaster+xml"/>
  <Override PartName="/ppt/slides/slide23.xml" ContentType="application/vnd.openxmlformats-officedocument.presentationml.slide+xml"/>
  <Override PartName="/ppt/slideMasters/slideMaster24.xml" ContentType="application/vnd.openxmlformats-officedocument.presentationml.slideMaster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notesMasterIdLst>
    <p:notesMasterId r:id="rId26"/>
  </p:notesMasterIdLst>
  <p:sldSz cx="9144000" cy="5143500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notesMaster" Target="notesMasters/notesMaster1.xml"/><Relationship Id="rId27" Type="http://schemas.openxmlformats.org/officeDocument/2006/relationships/presProps" Target="presProps.xml"/><Relationship Id="rId28" Type="http://schemas.openxmlformats.org/officeDocument/2006/relationships/viewProps" Target="viewProps.xml"/><Relationship Id="rId29" Type="http://schemas.openxmlformats.org/officeDocument/2006/relationships/theme" Target="theme/theme1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_rels/notesSlide1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6.xml"/>
		</Relationships>
</file>

<file path=ppt/notesSlides/_rels/notesSlide1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7.xml"/>
		</Relationships>
</file>

<file path=ppt/notesSlides/_rels/notesSlide1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8.xml"/>
		</Relationships>
</file>

<file path=ppt/notesSlides/_rels/notesSlide1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9.xml"/>
		</Relationships>
</file>

<file path=ppt/notesSlides/_rels/notesSlide2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0.xml"/>
		</Relationships>
</file>

<file path=ppt/notesSlides/_rels/notesSlide2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1.xml"/>
		</Relationships>
</file>

<file path=ppt/notesSlides/_rels/notesSlide2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2.xml"/>
		</Relationships>
</file>

<file path=ppt/notesSlides/_rels/notesSlide2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3.xml"/>
		</Relationships>
</file>

<file path=ppt/notesSlides/_rels/notesSlide2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1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2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3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4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5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6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7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8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9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0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1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2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3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4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85788" y="727267"/>
            <a:ext cx="4714875" cy="16430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1000" b="1" spc="5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TILO 2026 · LEGAL AI</a:t>
            </a:r>
            <a:endParaRPr lang="en-US" sz="1000" dirty="0"/>
          </a:p>
        </p:txBody>
      </p:sp>
      <p:sp>
        <p:nvSpPr>
          <p:cNvPr id="4" name="Text 1"/>
          <p:cNvSpPr/>
          <p:nvPr/>
        </p:nvSpPr>
        <p:spPr>
          <a:xfrm>
            <a:off x="585788" y="1091598"/>
            <a:ext cx="4714875" cy="112927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83200"/>
              </a:lnSpc>
              <a:buNone/>
            </a:pPr>
            <a:r>
              <a:rPr lang="en-US" sz="3950" b="1" spc="-2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數位法治的</a:t>
            </a:r>
            <a:r>
              <a:rPr lang="en-US" sz="3950" b="1" spc="-2" kern="0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
</a:t>
            </a:r>
            <a:r>
              <a:rPr lang="en-US" sz="3950" b="1" spc="-2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新紀元</a:t>
            </a:r>
            <a:endParaRPr lang="en-US" sz="3950" dirty="0"/>
          </a:p>
        </p:txBody>
      </p:sp>
      <p:sp>
        <p:nvSpPr>
          <p:cNvPr id="5" name="Text 2"/>
          <p:cNvSpPr/>
          <p:nvPr/>
        </p:nvSpPr>
        <p:spPr>
          <a:xfrm>
            <a:off x="585788" y="2420894"/>
            <a:ext cx="4714875" cy="63088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110400"/>
              </a:lnSpc>
              <a:buNone/>
            </a:pPr>
            <a:r>
              <a:rPr lang="en-US" sz="1600" b="1" dirty="0">
                <a:solidFill>
                  <a:srgbClr val="475569"/>
                </a:solidFill>
                <a:latin typeface="Noto Sans TC ExtraBold" pitchFamily="34" charset="0"/>
                <a:ea typeface="Noto Sans TC ExtraBold" pitchFamily="34" charset="-122"/>
                <a:cs typeface="Noto Sans TC ExtraBold" pitchFamily="34" charset="-120"/>
              </a:rPr>
              <a:t>SuitAI™ 台灣本土法律大模型的產生：從資料地基、引用結構到可核實法律 Agent 平台。</a:t>
            </a:r>
            <a:endParaRPr lang="en-US" sz="1600" dirty="0"/>
          </a:p>
        </p:txBody>
      </p:sp>
      <p:sp>
        <p:nvSpPr>
          <p:cNvPr id="6" name="Text 3"/>
          <p:cNvSpPr/>
          <p:nvPr/>
        </p:nvSpPr>
        <p:spPr>
          <a:xfrm>
            <a:off x="585788" y="3366102"/>
            <a:ext cx="4714875" cy="53578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1250" b="1" dirty="0">
                <a:solidFill>
                  <a:srgbClr val="334155"/>
                </a:solidFill>
                <a:latin typeface="Noto Sans TC ExtraBold" pitchFamily="34" charset="0"/>
                <a:ea typeface="Noto Sans TC ExtraBold" pitchFamily="34" charset="-122"/>
                <a:cs typeface="Noto Sans TC ExtraBold" pitchFamily="34" charset="-120"/>
              </a:rPr>
              <a:t>范國華律師｜PingLexAI™ 創辦人</a:t>
            </a:r>
            <a:r>
              <a:rPr lang="en-US" sz="1250" b="1" dirty="0">
                <a:solidFill>
                  <a:srgbClr val="334155"/>
                </a:solidFill>
                <a:latin typeface="Noto Sans TC ExtraBold" pitchFamily="34" charset="0"/>
                <a:ea typeface="Noto Sans TC ExtraBold" pitchFamily="34" charset="-122"/>
                <a:cs typeface="Noto Sans TC ExtraBold" pitchFamily="34" charset="-120"/>
              </a:rPr>
              <a:t>
</a:t>
            </a:r>
            <a:r>
              <a:rPr lang="en-US" sz="1250" b="1" dirty="0">
                <a:solidFill>
                  <a:srgbClr val="334155"/>
                </a:solidFill>
                <a:latin typeface="Noto Sans TC ExtraBold" pitchFamily="34" charset="0"/>
                <a:ea typeface="Noto Sans TC ExtraBold" pitchFamily="34" charset="-122"/>
                <a:cs typeface="Noto Sans TC ExtraBold" pitchFamily="34" charset="-120"/>
              </a:rPr>
              <a:t>SuitAI™ 與 PiSuAI™ 開發者</a:t>
            </a:r>
            <a:endParaRPr lang="en-US" sz="1250" dirty="0"/>
          </a:p>
        </p:txBody>
      </p:sp>
      <p:sp>
        <p:nvSpPr>
          <p:cNvPr id="7" name="Shape 4"/>
          <p:cNvSpPr/>
          <p:nvPr/>
        </p:nvSpPr>
        <p:spPr>
          <a:xfrm>
            <a:off x="5729288" y="528638"/>
            <a:ext cx="2471738" cy="3571875"/>
          </a:xfrm>
          <a:prstGeom prst="rect">
            <a:avLst/>
          </a:prstGeom>
          <a:solidFill>
            <a:srgbClr val="FFFFFF">
              <a:alpha val="72000"/>
            </a:srgbClr>
          </a:solidFill>
          <a:ln w="9144">
            <a:solidFill>
              <a:srgbClr val="7C3AED">
                <a:alpha val="20000"/>
              </a:srgbClr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6029325" y="1298070"/>
            <a:ext cx="1857375" cy="71660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91200"/>
              </a:lnSpc>
              <a:buNone/>
            </a:pPr>
            <a:r>
              <a:rPr lang="en-US" sz="2250" b="1" spc="-1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SuitAI™</a:t>
            </a:r>
            <a:r>
              <a:rPr lang="en-US" sz="2250" b="1" spc="-1" kern="0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
</a:t>
            </a:r>
            <a:r>
              <a:rPr lang="en-US" sz="2250" b="1" spc="-1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PiSuAI™</a:t>
            </a:r>
            <a:endParaRPr lang="en-US" sz="2250" dirty="0"/>
          </a:p>
        </p:txBody>
      </p:sp>
      <p:sp>
        <p:nvSpPr>
          <p:cNvPr id="9" name="Text 6"/>
          <p:cNvSpPr/>
          <p:nvPr/>
        </p:nvSpPr>
        <p:spPr>
          <a:xfrm>
            <a:off x="6029325" y="2479021"/>
            <a:ext cx="1857375" cy="8520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113600"/>
              </a:lnSpc>
              <a:buNone/>
            </a:pPr>
            <a:r>
              <a:rPr lang="en-US" sz="1400" b="1" dirty="0">
                <a:solidFill>
                  <a:srgbClr val="475569"/>
                </a:solidFill>
                <a:latin typeface="Noto Sans TC ExtraBold" pitchFamily="34" charset="0"/>
                <a:ea typeface="Noto Sans TC ExtraBold" pitchFamily="34" charset="-122"/>
                <a:cs typeface="Noto Sans TC ExtraBold" pitchFamily="34" charset="-120"/>
              </a:rPr>
              <a:t>可驗證、可追溯、可負責的台灣法律 AI 基礎設施。</a:t>
            </a:r>
            <a:endParaRPr lang="en-US" sz="1400" dirty="0"/>
          </a:p>
        </p:txBody>
      </p:sp>
      <p:sp>
        <p:nvSpPr>
          <p:cNvPr id="10" name="Text 7"/>
          <p:cNvSpPr/>
          <p:nvPr/>
        </p:nvSpPr>
        <p:spPr>
          <a:xfrm>
            <a:off x="7780967" y="4872038"/>
            <a:ext cx="1134433" cy="11430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0000"/>
              </a:lnSpc>
              <a:buNone/>
            </a:pPr>
            <a:r>
              <a:rPr lang="en-US" sz="800" b="1" dirty="0">
                <a:solidFill>
                  <a:srgbClr val="7C3AED">
                    <a:alpha val="86000"/>
                  </a:srgbClr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SuitAI™️ · PiSuAI™️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42938" y="685800"/>
            <a:ext cx="7858125" cy="16430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indent="0" marL="0">
              <a:buNone/>
            </a:pPr>
            <a:r>
              <a:rPr lang="en-US" sz="1000" b="1" spc="3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SuitAI · PiSuAI × TILO 2026</a:t>
            </a:r>
            <a:endParaRPr lang="en-US" sz="1000" dirty="0"/>
          </a:p>
        </p:txBody>
      </p:sp>
      <p:sp>
        <p:nvSpPr>
          <p:cNvPr id="4" name="Text 1"/>
          <p:cNvSpPr/>
          <p:nvPr/>
        </p:nvSpPr>
        <p:spPr>
          <a:xfrm>
            <a:off x="1071563" y="1092994"/>
            <a:ext cx="7000875" cy="117269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indent="0" marL="0">
              <a:lnSpc>
                <a:spcPct val="86400"/>
              </a:lnSpc>
              <a:buNone/>
            </a:pPr>
            <a:r>
              <a:rPr lang="en-US" sz="3950" b="1" spc="-2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數位法治的</a:t>
            </a:r>
            <a:r>
              <a:rPr lang="en-US" sz="3950" b="1" spc="-2" kern="0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
</a:t>
            </a:r>
            <a:r>
              <a:rPr lang="en-US" sz="3950" b="1" spc="-2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新紀元</a:t>
            </a:r>
            <a:endParaRPr lang="en-US" sz="3950" dirty="0"/>
          </a:p>
        </p:txBody>
      </p:sp>
      <p:sp>
        <p:nvSpPr>
          <p:cNvPr id="5" name="Text 2"/>
          <p:cNvSpPr/>
          <p:nvPr/>
        </p:nvSpPr>
        <p:spPr>
          <a:xfrm>
            <a:off x="1357313" y="2537147"/>
            <a:ext cx="6429375" cy="324594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indent="0" marL="0">
              <a:lnSpc>
                <a:spcPct val="113600"/>
              </a:lnSpc>
              <a:buNone/>
            </a:pPr>
            <a:r>
              <a:rPr lang="en-US" sz="1600" b="1" dirty="0">
                <a:solidFill>
                  <a:srgbClr val="475569"/>
                </a:solidFill>
                <a:latin typeface="Noto Sans TC ExtraBold" pitchFamily="34" charset="0"/>
                <a:ea typeface="Noto Sans TC ExtraBold" pitchFamily="34" charset="-122"/>
                <a:cs typeface="Noto Sans TC ExtraBold" pitchFamily="34" charset="-120"/>
              </a:rPr>
              <a:t>台灣本土法律大模型、反幻覺工程與可核實法律工作流</a:t>
            </a:r>
            <a:endParaRPr lang="en-US" sz="1600" dirty="0"/>
          </a:p>
        </p:txBody>
      </p:sp>
      <p:sp>
        <p:nvSpPr>
          <p:cNvPr id="6" name="Text 3"/>
          <p:cNvSpPr/>
          <p:nvPr/>
        </p:nvSpPr>
        <p:spPr>
          <a:xfrm>
            <a:off x="642938" y="3511823"/>
            <a:ext cx="7858125" cy="27682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indent="0" marL="0">
              <a:lnSpc>
                <a:spcPct val="124000"/>
              </a:lnSpc>
              <a:buNone/>
            </a:pPr>
            <a:r>
              <a:rPr lang="en-US" sz="12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范國華律師</a:t>
            </a:r>
            <a:r>
              <a:rPr lang="en-US" sz="1250" b="1" dirty="0">
                <a:solidFill>
                  <a:srgbClr val="475569"/>
                </a:solidFill>
                <a:latin typeface="Noto Sans TC ExtraBold" pitchFamily="34" charset="0"/>
                <a:ea typeface="Noto Sans TC ExtraBold" pitchFamily="34" charset="-122"/>
                <a:cs typeface="Noto Sans TC ExtraBold" pitchFamily="34" charset="-120"/>
              </a:rPr>
              <a:t>｜PingLexAI™️ 創辦人・SuitAI™️ &amp; PiSuAI™️ 開發者・執業律師</a:t>
            </a:r>
            <a:endParaRPr lang="en-US" sz="1250" dirty="0"/>
          </a:p>
        </p:txBody>
      </p:sp>
      <p:sp>
        <p:nvSpPr>
          <p:cNvPr id="7" name="Text 4"/>
          <p:cNvSpPr/>
          <p:nvPr/>
        </p:nvSpPr>
        <p:spPr>
          <a:xfrm>
            <a:off x="642938" y="3917231"/>
            <a:ext cx="7858125" cy="15537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indent="0" marL="0">
              <a:buNone/>
            </a:pPr>
            <a:r>
              <a:rPr lang="en-US" sz="950" b="1" spc="2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25 MINUTE KEYNOTE DECK</a:t>
            </a:r>
            <a:endParaRPr lang="en-US" sz="950" dirty="0"/>
          </a:p>
        </p:txBody>
      </p:sp>
      <p:sp>
        <p:nvSpPr>
          <p:cNvPr id="8" name="Text 5"/>
          <p:cNvSpPr/>
          <p:nvPr/>
        </p:nvSpPr>
        <p:spPr>
          <a:xfrm>
            <a:off x="7780967" y="4872038"/>
            <a:ext cx="1134433" cy="11430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0000"/>
              </a:lnSpc>
              <a:buNone/>
            </a:pPr>
            <a:r>
              <a:rPr lang="en-US" sz="800" b="1" dirty="0">
                <a:solidFill>
                  <a:srgbClr val="7C3AED">
                    <a:alpha val="86000"/>
                  </a:srgbClr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SuitAI™️ · PiSuAI™️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57225" y="500063"/>
            <a:ext cx="7829550" cy="14644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indent="0" marL="0">
              <a:buNone/>
            </a:pPr>
            <a:r>
              <a:rPr lang="en-US" sz="900" b="1" spc="4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TRUST STANDARD</a:t>
            </a:r>
            <a:endParaRPr lang="en-US" sz="900" dirty="0"/>
          </a:p>
        </p:txBody>
      </p:sp>
      <p:sp>
        <p:nvSpPr>
          <p:cNvPr id="4" name="Shape 1"/>
          <p:cNvSpPr/>
          <p:nvPr/>
        </p:nvSpPr>
        <p:spPr>
          <a:xfrm>
            <a:off x="657225" y="1439466"/>
            <a:ext cx="2409816" cy="2786063"/>
          </a:xfrm>
          <a:prstGeom prst="rect">
            <a:avLst/>
          </a:prstGeom>
          <a:solidFill>
            <a:srgbClr val="EDE9FE">
              <a:alpha val="78000"/>
            </a:srgbClr>
          </a:solidFill>
          <a:ln w="9144">
            <a:solidFill>
              <a:srgbClr val="7C3AED">
                <a:alpha val="22000"/>
              </a:srgbClr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1728648" y="2530673"/>
            <a:ext cx="266970" cy="24645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1500" b="1" spc="2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01</a:t>
            </a:r>
            <a:endParaRPr lang="en-US" sz="1500" dirty="0"/>
          </a:p>
        </p:txBody>
      </p:sp>
      <p:sp>
        <p:nvSpPr>
          <p:cNvPr id="6" name="Text 3"/>
          <p:cNvSpPr/>
          <p:nvPr/>
        </p:nvSpPr>
        <p:spPr>
          <a:xfrm>
            <a:off x="1653834" y="2962870"/>
            <a:ext cx="416598" cy="1714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6400"/>
              </a:lnSpc>
              <a:buNone/>
            </a:pPr>
            <a:r>
              <a:rPr lang="en-US" sz="2750" b="1" spc="6" kern="0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可驗證</a:t>
            </a:r>
            <a:endParaRPr lang="en-US" sz="2750" dirty="0"/>
          </a:p>
        </p:txBody>
      </p:sp>
      <p:sp>
        <p:nvSpPr>
          <p:cNvPr id="7" name="Shape 4"/>
          <p:cNvSpPr/>
          <p:nvPr/>
        </p:nvSpPr>
        <p:spPr>
          <a:xfrm>
            <a:off x="3367078" y="1082278"/>
            <a:ext cx="2409816" cy="3143250"/>
          </a:xfrm>
          <a:prstGeom prst="rect">
            <a:avLst/>
          </a:prstGeom>
          <a:solidFill>
            <a:srgbClr val="DDD6FE">
              <a:alpha val="92000"/>
            </a:srgbClr>
          </a:solidFill>
          <a:ln w="9144">
            <a:solidFill>
              <a:srgbClr val="7C3AED">
                <a:alpha val="22000"/>
              </a:srgbClr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4438501" y="2352080"/>
            <a:ext cx="266970" cy="24645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1500" b="1" spc="2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02</a:t>
            </a:r>
            <a:endParaRPr lang="en-US" sz="1500" dirty="0"/>
          </a:p>
        </p:txBody>
      </p:sp>
      <p:sp>
        <p:nvSpPr>
          <p:cNvPr id="9" name="Text 6"/>
          <p:cNvSpPr/>
          <p:nvPr/>
        </p:nvSpPr>
        <p:spPr>
          <a:xfrm>
            <a:off x="4363687" y="2784277"/>
            <a:ext cx="416598" cy="1714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6400"/>
              </a:lnSpc>
              <a:buNone/>
            </a:pPr>
            <a:r>
              <a:rPr lang="en-US" sz="2750" b="1" spc="6" kern="0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可追溯</a:t>
            </a:r>
            <a:endParaRPr lang="en-US" sz="2750" dirty="0"/>
          </a:p>
        </p:txBody>
      </p:sp>
      <p:sp>
        <p:nvSpPr>
          <p:cNvPr id="10" name="Shape 7"/>
          <p:cNvSpPr/>
          <p:nvPr/>
        </p:nvSpPr>
        <p:spPr>
          <a:xfrm>
            <a:off x="6076931" y="1439466"/>
            <a:ext cx="2409844" cy="2786063"/>
          </a:xfrm>
          <a:prstGeom prst="rect">
            <a:avLst/>
          </a:prstGeom>
          <a:solidFill>
            <a:srgbClr val="EDE9FE">
              <a:alpha val="78000"/>
            </a:srgbClr>
          </a:solidFill>
          <a:ln/>
        </p:spPr>
      </p:sp>
      <p:sp>
        <p:nvSpPr>
          <p:cNvPr id="11" name="Shape 8"/>
          <p:cNvSpPr/>
          <p:nvPr/>
        </p:nvSpPr>
        <p:spPr>
          <a:xfrm>
            <a:off x="6076931" y="1439466"/>
            <a:ext cx="2409844" cy="57150"/>
          </a:xfrm>
          <a:prstGeom prst="rect">
            <a:avLst/>
          </a:prstGeom>
          <a:solidFill>
            <a:srgbClr val="2DD4BF"/>
          </a:solidFill>
          <a:ln/>
        </p:spPr>
      </p:sp>
      <p:sp>
        <p:nvSpPr>
          <p:cNvPr id="12" name="Shape 9"/>
          <p:cNvSpPr/>
          <p:nvPr/>
        </p:nvSpPr>
        <p:spPr>
          <a:xfrm>
            <a:off x="8479631" y="1439466"/>
            <a:ext cx="7144" cy="2786063"/>
          </a:xfrm>
          <a:prstGeom prst="rect">
            <a:avLst/>
          </a:prstGeom>
          <a:solidFill>
            <a:srgbClr val="E2D4FB"/>
          </a:solidFill>
          <a:ln/>
        </p:spPr>
      </p:sp>
      <p:sp>
        <p:nvSpPr>
          <p:cNvPr id="13" name="Shape 10"/>
          <p:cNvSpPr/>
          <p:nvPr/>
        </p:nvSpPr>
        <p:spPr>
          <a:xfrm>
            <a:off x="6076931" y="4218384"/>
            <a:ext cx="2409844" cy="7144"/>
          </a:xfrm>
          <a:prstGeom prst="rect">
            <a:avLst/>
          </a:prstGeom>
          <a:solidFill>
            <a:srgbClr val="E2D4FB"/>
          </a:solidFill>
          <a:ln/>
        </p:spPr>
      </p:sp>
      <p:sp>
        <p:nvSpPr>
          <p:cNvPr id="14" name="Shape 11"/>
          <p:cNvSpPr/>
          <p:nvPr/>
        </p:nvSpPr>
        <p:spPr>
          <a:xfrm>
            <a:off x="6076931" y="1439466"/>
            <a:ext cx="7144" cy="2786063"/>
          </a:xfrm>
          <a:prstGeom prst="rect">
            <a:avLst/>
          </a:prstGeom>
          <a:solidFill>
            <a:srgbClr val="E2D4FB"/>
          </a:solidFill>
          <a:ln/>
        </p:spPr>
      </p:sp>
      <p:sp>
        <p:nvSpPr>
          <p:cNvPr id="15" name="Text 12"/>
          <p:cNvSpPr/>
          <p:nvPr/>
        </p:nvSpPr>
        <p:spPr>
          <a:xfrm>
            <a:off x="7148354" y="2530673"/>
            <a:ext cx="266970" cy="24645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1500" b="1" spc="2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03</a:t>
            </a:r>
            <a:endParaRPr lang="en-US" sz="1500" dirty="0"/>
          </a:p>
        </p:txBody>
      </p:sp>
      <p:sp>
        <p:nvSpPr>
          <p:cNvPr id="16" name="Text 13"/>
          <p:cNvSpPr/>
          <p:nvPr/>
        </p:nvSpPr>
        <p:spPr>
          <a:xfrm>
            <a:off x="7073540" y="2962870"/>
            <a:ext cx="416598" cy="1714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6400"/>
              </a:lnSpc>
              <a:buNone/>
            </a:pPr>
            <a:r>
              <a:rPr lang="en-US" sz="2750" b="1" spc="6" kern="0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可負責</a:t>
            </a:r>
            <a:endParaRPr lang="en-US" sz="2750" dirty="0"/>
          </a:p>
        </p:txBody>
      </p:sp>
      <p:sp>
        <p:nvSpPr>
          <p:cNvPr id="17" name="Shape 14"/>
          <p:cNvSpPr/>
          <p:nvPr/>
        </p:nvSpPr>
        <p:spPr>
          <a:xfrm>
            <a:off x="657225" y="4368403"/>
            <a:ext cx="7829550" cy="500063"/>
          </a:xfrm>
          <a:prstGeom prst="rect">
            <a:avLst/>
          </a:prstGeom>
          <a:solidFill>
            <a:srgbClr val="1F2340"/>
          </a:solidFill>
          <a:ln/>
        </p:spPr>
      </p:sp>
      <p:sp>
        <p:nvSpPr>
          <p:cNvPr id="18" name="Text 15"/>
          <p:cNvSpPr/>
          <p:nvPr/>
        </p:nvSpPr>
        <p:spPr>
          <a:xfrm>
            <a:off x="2040713" y="4472880"/>
            <a:ext cx="2305087" cy="29110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1500" b="1" spc="2" kern="0" dirty="0">
                <a:solidFill>
                  <a:srgbClr val="C4B5F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法律 AI 的可信度基座</a:t>
            </a:r>
            <a:endParaRPr lang="en-US" sz="1500" dirty="0"/>
          </a:p>
        </p:txBody>
      </p:sp>
      <p:sp>
        <p:nvSpPr>
          <p:cNvPr id="19" name="Text 16"/>
          <p:cNvSpPr/>
          <p:nvPr/>
        </p:nvSpPr>
        <p:spPr>
          <a:xfrm>
            <a:off x="4545825" y="4472880"/>
            <a:ext cx="1414463" cy="29110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1500" b="1" spc="2" kern="0" dirty="0">
                <a:solidFill>
                  <a:srgbClr val="C4B5F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不是流暢文字</a:t>
            </a:r>
            <a:endParaRPr lang="en-US" sz="1500" dirty="0"/>
          </a:p>
        </p:txBody>
      </p:sp>
      <p:sp>
        <p:nvSpPr>
          <p:cNvPr id="20" name="Text 17"/>
          <p:cNvSpPr/>
          <p:nvPr/>
        </p:nvSpPr>
        <p:spPr>
          <a:xfrm>
            <a:off x="6160312" y="4472880"/>
            <a:ext cx="942975" cy="29110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1500" b="1" spc="2" kern="0" dirty="0">
                <a:solidFill>
                  <a:srgbClr val="C4B5F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而是結構</a:t>
            </a:r>
            <a:endParaRPr lang="en-US" sz="1500" dirty="0"/>
          </a:p>
        </p:txBody>
      </p:sp>
      <p:sp>
        <p:nvSpPr>
          <p:cNvPr id="21" name="Text 18"/>
          <p:cNvSpPr/>
          <p:nvPr/>
        </p:nvSpPr>
        <p:spPr>
          <a:xfrm>
            <a:off x="7780967" y="4872038"/>
            <a:ext cx="1134433" cy="11430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0000"/>
              </a:lnSpc>
              <a:buNone/>
            </a:pPr>
            <a:r>
              <a:rPr lang="en-US" sz="800" b="1" dirty="0">
                <a:solidFill>
                  <a:srgbClr val="7C3AED">
                    <a:alpha val="86000"/>
                  </a:srgbClr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SuitAI™️ · PiSuAI™️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00075" y="514350"/>
            <a:ext cx="3071813" cy="14644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900" b="1" spc="4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TEXT EXPLANATION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600075" y="860822"/>
            <a:ext cx="3071813" cy="92807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89600"/>
              </a:lnSpc>
              <a:buNone/>
            </a:pPr>
            <a:r>
              <a:rPr lang="en-US" sz="2950" b="1" spc="-1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法律 AI 不能只回</a:t>
            </a:r>
            <a:r>
              <a:rPr lang="en-US" sz="2950" b="1" spc="-1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答得</a:t>
            </a:r>
            <a:r>
              <a:rPr lang="en-US" sz="2950" b="1" spc="-1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像</a:t>
            </a:r>
            <a:endParaRPr lang="en-US" sz="2950" dirty="0"/>
          </a:p>
        </p:txBody>
      </p:sp>
      <p:sp>
        <p:nvSpPr>
          <p:cNvPr id="5" name="Text 2"/>
          <p:cNvSpPr/>
          <p:nvPr/>
        </p:nvSpPr>
        <p:spPr>
          <a:xfrm>
            <a:off x="600075" y="2088933"/>
            <a:ext cx="3071813" cy="97595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110400"/>
              </a:lnSpc>
              <a:buNone/>
            </a:pPr>
            <a:r>
              <a:rPr lang="en-US" sz="1650" b="1" dirty="0">
                <a:solidFill>
                  <a:srgbClr val="475569"/>
                </a:solidFill>
                <a:latin typeface="Noto Sans TC ExtraBold" pitchFamily="34" charset="0"/>
                <a:ea typeface="Noto Sans TC ExtraBold" pitchFamily="34" charset="-122"/>
                <a:cs typeface="Noto Sans TC ExtraBold" pitchFamily="34" charset="-120"/>
              </a:rPr>
              <a:t>在法律場景中，流暢不是品質保證。真正的標準，是答案能否被檢查。</a:t>
            </a:r>
            <a:endParaRPr lang="en-US" sz="1650" dirty="0"/>
          </a:p>
        </p:txBody>
      </p:sp>
      <p:sp>
        <p:nvSpPr>
          <p:cNvPr id="6" name="Text 3"/>
          <p:cNvSpPr/>
          <p:nvPr/>
        </p:nvSpPr>
        <p:spPr>
          <a:xfrm>
            <a:off x="4171950" y="821531"/>
            <a:ext cx="4429125" cy="29574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2000"/>
              </a:lnSpc>
              <a:buNone/>
            </a:pPr>
            <a:r>
              <a:rPr lang="en-US" sz="1800" b="1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可驗證</a:t>
            </a:r>
            <a:endParaRPr lang="en-US" sz="1800" dirty="0"/>
          </a:p>
        </p:txBody>
      </p:sp>
      <p:sp>
        <p:nvSpPr>
          <p:cNvPr id="7" name="Text 4"/>
          <p:cNvSpPr/>
          <p:nvPr/>
        </p:nvSpPr>
        <p:spPr>
          <a:xfrm>
            <a:off x="4171950" y="1202996"/>
            <a:ext cx="4429125" cy="591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110400"/>
              </a:lnSpc>
              <a:buNone/>
            </a:pPr>
            <a:r>
              <a:rPr lang="en-US" sz="1500" b="1" dirty="0">
                <a:solidFill>
                  <a:srgbClr val="334155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每個法條、裁判與事實來源，都必須能被回查。</a:t>
            </a:r>
            <a:endParaRPr lang="en-US" sz="1500" dirty="0"/>
          </a:p>
        </p:txBody>
      </p:sp>
      <p:sp>
        <p:nvSpPr>
          <p:cNvPr id="8" name="Text 5"/>
          <p:cNvSpPr/>
          <p:nvPr/>
        </p:nvSpPr>
        <p:spPr>
          <a:xfrm>
            <a:off x="4171950" y="1857375"/>
            <a:ext cx="4429125" cy="29574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2000"/>
              </a:lnSpc>
              <a:buNone/>
            </a:pPr>
            <a:r>
              <a:rPr lang="en-US" sz="1800" b="1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可追溯</a:t>
            </a:r>
            <a:endParaRPr lang="en-US" sz="1800" dirty="0"/>
          </a:p>
        </p:txBody>
      </p:sp>
      <p:sp>
        <p:nvSpPr>
          <p:cNvPr id="9" name="Text 6"/>
          <p:cNvSpPr/>
          <p:nvPr/>
        </p:nvSpPr>
        <p:spPr>
          <a:xfrm>
            <a:off x="4171950" y="2238840"/>
            <a:ext cx="4429125" cy="29574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110400"/>
              </a:lnSpc>
              <a:buNone/>
            </a:pPr>
            <a:r>
              <a:rPr lang="en-US" sz="1500" b="1" dirty="0">
                <a:solidFill>
                  <a:srgbClr val="334155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每一步推理都要留下來源、版本與使用脈絡。</a:t>
            </a:r>
            <a:endParaRPr lang="en-US" sz="1500" dirty="0"/>
          </a:p>
        </p:txBody>
      </p:sp>
      <p:sp>
        <p:nvSpPr>
          <p:cNvPr id="10" name="Text 7"/>
          <p:cNvSpPr/>
          <p:nvPr/>
        </p:nvSpPr>
        <p:spPr>
          <a:xfrm>
            <a:off x="4171950" y="2893219"/>
            <a:ext cx="4429125" cy="29574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2000"/>
              </a:lnSpc>
              <a:buNone/>
            </a:pPr>
            <a:r>
              <a:rPr lang="en-US" sz="1800" b="1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可負責</a:t>
            </a:r>
            <a:endParaRPr lang="en-US" sz="1800" dirty="0"/>
          </a:p>
        </p:txBody>
      </p:sp>
      <p:sp>
        <p:nvSpPr>
          <p:cNvPr id="11" name="Text 8"/>
          <p:cNvSpPr/>
          <p:nvPr/>
        </p:nvSpPr>
        <p:spPr>
          <a:xfrm>
            <a:off x="4171950" y="3274684"/>
            <a:ext cx="4429125" cy="591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110400"/>
              </a:lnSpc>
              <a:buNone/>
            </a:pPr>
            <a:r>
              <a:rPr lang="en-US" sz="1500" b="1" dirty="0">
                <a:solidFill>
                  <a:srgbClr val="334155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不確定時不能硬答，必須標示風險與核實狀態。</a:t>
            </a:r>
            <a:endParaRPr lang="en-US" sz="1500" dirty="0"/>
          </a:p>
        </p:txBody>
      </p:sp>
      <p:sp>
        <p:nvSpPr>
          <p:cNvPr id="12" name="Shape 9"/>
          <p:cNvSpPr/>
          <p:nvPr/>
        </p:nvSpPr>
        <p:spPr>
          <a:xfrm>
            <a:off x="4171950" y="3936206"/>
            <a:ext cx="4429125" cy="457200"/>
          </a:xfrm>
          <a:prstGeom prst="rect">
            <a:avLst/>
          </a:prstGeom>
          <a:solidFill>
            <a:srgbClr val="1F2340"/>
          </a:solidFill>
          <a:ln/>
        </p:spPr>
      </p:sp>
      <p:sp>
        <p:nvSpPr>
          <p:cNvPr id="13" name="Text 10"/>
          <p:cNvSpPr/>
          <p:nvPr/>
        </p:nvSpPr>
        <p:spPr>
          <a:xfrm>
            <a:off x="4771997" y="4034433"/>
            <a:ext cx="2035997" cy="26074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1350" b="1" dirty="0">
                <a:solidFill>
                  <a:srgbClr val="2DD4BF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可信法律 AI 的核心，是</a:t>
            </a:r>
            <a:endParaRPr lang="en-US" sz="1350" dirty="0"/>
          </a:p>
        </p:txBody>
      </p:sp>
      <p:sp>
        <p:nvSpPr>
          <p:cNvPr id="14" name="Text 11"/>
          <p:cNvSpPr/>
          <p:nvPr/>
        </p:nvSpPr>
        <p:spPr>
          <a:xfrm>
            <a:off x="6922294" y="4034433"/>
            <a:ext cx="771525" cy="26074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1350" b="1" dirty="0">
                <a:solidFill>
                  <a:srgbClr val="2DD4BF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可被檢查</a:t>
            </a:r>
            <a:endParaRPr lang="en-US" sz="1350" dirty="0"/>
          </a:p>
        </p:txBody>
      </p:sp>
      <p:sp>
        <p:nvSpPr>
          <p:cNvPr id="15" name="Text 12"/>
          <p:cNvSpPr/>
          <p:nvPr/>
        </p:nvSpPr>
        <p:spPr>
          <a:xfrm>
            <a:off x="7808119" y="4034433"/>
            <a:ext cx="192881" cy="26074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1350" b="1" dirty="0">
                <a:solidFill>
                  <a:srgbClr val="2DD4BF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。</a:t>
            </a:r>
            <a:endParaRPr lang="en-US" sz="1350" dirty="0"/>
          </a:p>
        </p:txBody>
      </p:sp>
      <p:sp>
        <p:nvSpPr>
          <p:cNvPr id="16" name="Text 13"/>
          <p:cNvSpPr/>
          <p:nvPr/>
        </p:nvSpPr>
        <p:spPr>
          <a:xfrm>
            <a:off x="7780967" y="4872038"/>
            <a:ext cx="1134433" cy="11430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0000"/>
              </a:lnSpc>
              <a:buNone/>
            </a:pPr>
            <a:r>
              <a:rPr lang="en-US" sz="800" b="1" dirty="0">
                <a:solidFill>
                  <a:srgbClr val="7C3AED">
                    <a:alpha val="86000"/>
                  </a:srgbClr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SuitAI™️ · PiSuAI™️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57213" y="471488"/>
            <a:ext cx="8029575" cy="14644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indent="0" marL="0">
              <a:buNone/>
            </a:pPr>
            <a:r>
              <a:rPr lang="en-US" sz="900" b="1" spc="4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RESEARCH ROADMAP</a:t>
            </a:r>
            <a:endParaRPr lang="en-US" sz="900" dirty="0"/>
          </a:p>
        </p:txBody>
      </p:sp>
      <p:sp>
        <p:nvSpPr>
          <p:cNvPr id="4" name="Shape 1"/>
          <p:cNvSpPr/>
          <p:nvPr/>
        </p:nvSpPr>
        <p:spPr>
          <a:xfrm>
            <a:off x="800100" y="2675334"/>
            <a:ext cx="1343025" cy="871538"/>
          </a:xfrm>
          <a:prstGeom prst="rect">
            <a:avLst/>
          </a:prstGeom>
          <a:solidFill>
            <a:srgbClr val="EDE9FE"/>
          </a:solidFill>
          <a:ln w="9144">
            <a:solidFill>
              <a:srgbClr val="7C3AED">
                <a:alpha val="24000"/>
              </a:srgbClr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1369898" y="2708709"/>
            <a:ext cx="203402" cy="18216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indent="0" marL="0">
              <a:buNone/>
            </a:pPr>
            <a:r>
              <a:rPr lang="en-US" sz="1100" b="1" spc="2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01</a:t>
            </a:r>
            <a:endParaRPr lang="en-US" sz="1100" dirty="0"/>
          </a:p>
        </p:txBody>
      </p:sp>
      <p:sp>
        <p:nvSpPr>
          <p:cNvPr id="6" name="Text 3"/>
          <p:cNvSpPr/>
          <p:nvPr/>
        </p:nvSpPr>
        <p:spPr>
          <a:xfrm>
            <a:off x="1250156" y="2990887"/>
            <a:ext cx="442913" cy="52261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indent="0" marL="0">
              <a:lnSpc>
                <a:spcPct val="94400"/>
              </a:lnSpc>
              <a:buNone/>
            </a:pPr>
            <a:r>
              <a:rPr lang="en-US" sz="15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資料</a:t>
            </a:r>
            <a:r>
              <a:rPr lang="en-US" sz="15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
</a:t>
            </a:r>
            <a:r>
              <a:rPr lang="en-US" sz="15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地基</a:t>
            </a:r>
            <a:endParaRPr lang="en-US" sz="1550" dirty="0"/>
          </a:p>
        </p:txBody>
      </p:sp>
      <p:sp>
        <p:nvSpPr>
          <p:cNvPr id="7" name="Shape 4"/>
          <p:cNvSpPr/>
          <p:nvPr/>
        </p:nvSpPr>
        <p:spPr>
          <a:xfrm>
            <a:off x="2357438" y="2389584"/>
            <a:ext cx="1343025" cy="1157288"/>
          </a:xfrm>
          <a:prstGeom prst="rect">
            <a:avLst/>
          </a:prstGeom>
          <a:solidFill>
            <a:srgbClr val="EDE9FE"/>
          </a:solidFill>
          <a:ln w="9144">
            <a:solidFill>
              <a:srgbClr val="7C3AED">
                <a:alpha val="24000"/>
              </a:srgbClr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2927235" y="2565834"/>
            <a:ext cx="203402" cy="18216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indent="0" marL="0">
              <a:buNone/>
            </a:pPr>
            <a:r>
              <a:rPr lang="en-US" sz="1100" b="1" spc="2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02</a:t>
            </a:r>
            <a:endParaRPr lang="en-US" sz="1100" dirty="0"/>
          </a:p>
        </p:txBody>
      </p:sp>
      <p:sp>
        <p:nvSpPr>
          <p:cNvPr id="9" name="Text 6"/>
          <p:cNvSpPr/>
          <p:nvPr/>
        </p:nvSpPr>
        <p:spPr>
          <a:xfrm>
            <a:off x="2807494" y="2848012"/>
            <a:ext cx="442913" cy="52261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indent="0" marL="0">
              <a:lnSpc>
                <a:spcPct val="94400"/>
              </a:lnSpc>
              <a:buNone/>
            </a:pPr>
            <a:r>
              <a:rPr lang="en-US" sz="15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法源</a:t>
            </a:r>
            <a:r>
              <a:rPr lang="en-US" sz="15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
</a:t>
            </a:r>
            <a:r>
              <a:rPr lang="en-US" sz="15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檢索</a:t>
            </a:r>
            <a:endParaRPr lang="en-US" sz="1550" dirty="0"/>
          </a:p>
        </p:txBody>
      </p:sp>
      <p:sp>
        <p:nvSpPr>
          <p:cNvPr id="10" name="Shape 7"/>
          <p:cNvSpPr/>
          <p:nvPr/>
        </p:nvSpPr>
        <p:spPr>
          <a:xfrm>
            <a:off x="3914775" y="2089547"/>
            <a:ext cx="1343025" cy="1457325"/>
          </a:xfrm>
          <a:prstGeom prst="rect">
            <a:avLst/>
          </a:prstGeom>
          <a:solidFill>
            <a:srgbClr val="EDE9FE"/>
          </a:solidFill>
          <a:ln w="9144">
            <a:solidFill>
              <a:srgbClr val="7C3AED">
                <a:alpha val="24000"/>
              </a:srgbClr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4484573" y="2415815"/>
            <a:ext cx="203402" cy="18216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indent="0" marL="0">
              <a:buNone/>
            </a:pPr>
            <a:r>
              <a:rPr lang="en-US" sz="1100" b="1" spc="2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03</a:t>
            </a:r>
            <a:endParaRPr lang="en-US" sz="1100" dirty="0"/>
          </a:p>
        </p:txBody>
      </p:sp>
      <p:sp>
        <p:nvSpPr>
          <p:cNvPr id="12" name="Text 9"/>
          <p:cNvSpPr/>
          <p:nvPr/>
        </p:nvSpPr>
        <p:spPr>
          <a:xfrm>
            <a:off x="4364831" y="2697993"/>
            <a:ext cx="442913" cy="52261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indent="0" marL="0">
              <a:lnSpc>
                <a:spcPct val="94400"/>
              </a:lnSpc>
              <a:buNone/>
            </a:pPr>
            <a:r>
              <a:rPr lang="en-US" sz="15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引用</a:t>
            </a:r>
            <a:r>
              <a:rPr lang="en-US" sz="15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
</a:t>
            </a:r>
            <a:r>
              <a:rPr lang="en-US" sz="15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結構</a:t>
            </a:r>
            <a:endParaRPr lang="en-US" sz="1550" dirty="0"/>
          </a:p>
        </p:txBody>
      </p:sp>
      <p:sp>
        <p:nvSpPr>
          <p:cNvPr id="13" name="Shape 10"/>
          <p:cNvSpPr/>
          <p:nvPr/>
        </p:nvSpPr>
        <p:spPr>
          <a:xfrm>
            <a:off x="5472113" y="1760934"/>
            <a:ext cx="1343025" cy="1785938"/>
          </a:xfrm>
          <a:prstGeom prst="rect">
            <a:avLst/>
          </a:prstGeom>
          <a:solidFill>
            <a:srgbClr val="EDE9FE"/>
          </a:solidFill>
          <a:ln w="9144">
            <a:solidFill>
              <a:srgbClr val="7C3AED">
                <a:alpha val="24000"/>
              </a:srgbClr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6041910" y="2251509"/>
            <a:ext cx="203402" cy="18216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indent="0" marL="0">
              <a:buNone/>
            </a:pPr>
            <a:r>
              <a:rPr lang="en-US" sz="1100" b="1" spc="2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04</a:t>
            </a:r>
            <a:endParaRPr lang="en-US" sz="1100" dirty="0"/>
          </a:p>
        </p:txBody>
      </p:sp>
      <p:sp>
        <p:nvSpPr>
          <p:cNvPr id="15" name="Text 12"/>
          <p:cNvSpPr/>
          <p:nvPr/>
        </p:nvSpPr>
        <p:spPr>
          <a:xfrm>
            <a:off x="5922169" y="2533687"/>
            <a:ext cx="442913" cy="52261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indent="0" marL="0">
              <a:lnSpc>
                <a:spcPct val="94400"/>
              </a:lnSpc>
              <a:buNone/>
            </a:pPr>
            <a:r>
              <a:rPr lang="en-US" sz="15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法律</a:t>
            </a:r>
            <a:r>
              <a:rPr lang="en-US" sz="15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
</a:t>
            </a:r>
            <a:r>
              <a:rPr lang="en-US" sz="15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推理</a:t>
            </a:r>
            <a:endParaRPr lang="en-US" sz="1550" dirty="0"/>
          </a:p>
        </p:txBody>
      </p:sp>
      <p:sp>
        <p:nvSpPr>
          <p:cNvPr id="16" name="Shape 13"/>
          <p:cNvSpPr/>
          <p:nvPr/>
        </p:nvSpPr>
        <p:spPr>
          <a:xfrm>
            <a:off x="7029450" y="1389459"/>
            <a:ext cx="1343025" cy="2157413"/>
          </a:xfrm>
          <a:prstGeom prst="rect">
            <a:avLst/>
          </a:prstGeom>
          <a:solidFill>
            <a:srgbClr val="EDE9FE"/>
          </a:solidFill>
          <a:ln/>
        </p:spPr>
      </p:sp>
      <p:sp>
        <p:nvSpPr>
          <p:cNvPr id="17" name="Shape 14"/>
          <p:cNvSpPr/>
          <p:nvPr/>
        </p:nvSpPr>
        <p:spPr>
          <a:xfrm>
            <a:off x="7029450" y="1389459"/>
            <a:ext cx="1343025" cy="57150"/>
          </a:xfrm>
          <a:prstGeom prst="rect">
            <a:avLst/>
          </a:prstGeom>
          <a:solidFill>
            <a:srgbClr val="2DD4BF"/>
          </a:solidFill>
          <a:ln/>
        </p:spPr>
      </p:sp>
      <p:sp>
        <p:nvSpPr>
          <p:cNvPr id="18" name="Shape 15"/>
          <p:cNvSpPr/>
          <p:nvPr/>
        </p:nvSpPr>
        <p:spPr>
          <a:xfrm>
            <a:off x="8365331" y="1389459"/>
            <a:ext cx="7144" cy="2157413"/>
          </a:xfrm>
          <a:prstGeom prst="rect">
            <a:avLst/>
          </a:prstGeom>
          <a:solidFill>
            <a:srgbClr val="E0D0FB"/>
          </a:solidFill>
          <a:ln/>
        </p:spPr>
      </p:sp>
      <p:sp>
        <p:nvSpPr>
          <p:cNvPr id="19" name="Shape 16"/>
          <p:cNvSpPr/>
          <p:nvPr/>
        </p:nvSpPr>
        <p:spPr>
          <a:xfrm>
            <a:off x="7029450" y="3539728"/>
            <a:ext cx="1343025" cy="7144"/>
          </a:xfrm>
          <a:prstGeom prst="rect">
            <a:avLst/>
          </a:prstGeom>
          <a:solidFill>
            <a:srgbClr val="E0D0FB"/>
          </a:solidFill>
          <a:ln/>
        </p:spPr>
      </p:sp>
      <p:sp>
        <p:nvSpPr>
          <p:cNvPr id="20" name="Shape 17"/>
          <p:cNvSpPr/>
          <p:nvPr/>
        </p:nvSpPr>
        <p:spPr>
          <a:xfrm>
            <a:off x="7029450" y="1389459"/>
            <a:ext cx="7144" cy="2157413"/>
          </a:xfrm>
          <a:prstGeom prst="rect">
            <a:avLst/>
          </a:prstGeom>
          <a:solidFill>
            <a:srgbClr val="E0D0FB"/>
          </a:solidFill>
          <a:ln/>
        </p:spPr>
      </p:sp>
      <p:sp>
        <p:nvSpPr>
          <p:cNvPr id="21" name="Text 18"/>
          <p:cNvSpPr/>
          <p:nvPr/>
        </p:nvSpPr>
        <p:spPr>
          <a:xfrm>
            <a:off x="7599248" y="2065772"/>
            <a:ext cx="203402" cy="18216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indent="0" marL="0">
              <a:buNone/>
            </a:pPr>
            <a:r>
              <a:rPr lang="en-US" sz="1100" b="1" spc="2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05</a:t>
            </a:r>
            <a:endParaRPr lang="en-US" sz="1100" dirty="0"/>
          </a:p>
        </p:txBody>
      </p:sp>
      <p:sp>
        <p:nvSpPr>
          <p:cNvPr id="22" name="Text 19"/>
          <p:cNvSpPr/>
          <p:nvPr/>
        </p:nvSpPr>
        <p:spPr>
          <a:xfrm>
            <a:off x="7479506" y="2347950"/>
            <a:ext cx="442913" cy="52261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indent="0" marL="0">
              <a:lnSpc>
                <a:spcPct val="94400"/>
              </a:lnSpc>
              <a:buNone/>
            </a:pPr>
            <a:r>
              <a:rPr lang="en-US" sz="15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任務</a:t>
            </a:r>
            <a:r>
              <a:rPr lang="en-US" sz="15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
</a:t>
            </a:r>
            <a:r>
              <a:rPr lang="en-US" sz="15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交付</a:t>
            </a:r>
            <a:endParaRPr lang="en-US" sz="1550" dirty="0"/>
          </a:p>
        </p:txBody>
      </p:sp>
      <p:sp>
        <p:nvSpPr>
          <p:cNvPr id="23" name="Text 20"/>
          <p:cNvSpPr/>
          <p:nvPr/>
        </p:nvSpPr>
        <p:spPr>
          <a:xfrm>
            <a:off x="1771650" y="4075509"/>
            <a:ext cx="5572125" cy="29110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從挫敗長出的 </a:t>
            </a:r>
            <a:r>
              <a:rPr lang="en-US" sz="1500" b="1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可核實研發路線</a:t>
            </a:r>
            <a:endParaRPr lang="en-US" sz="1500" dirty="0"/>
          </a:p>
        </p:txBody>
      </p:sp>
      <p:sp>
        <p:nvSpPr>
          <p:cNvPr id="24" name="Text 21"/>
          <p:cNvSpPr/>
          <p:nvPr/>
        </p:nvSpPr>
        <p:spPr>
          <a:xfrm>
            <a:off x="7780967" y="4872038"/>
            <a:ext cx="1134433" cy="11430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0000"/>
              </a:lnSpc>
              <a:buNone/>
            </a:pPr>
            <a:r>
              <a:rPr lang="en-US" sz="800" b="1" dirty="0">
                <a:solidFill>
                  <a:srgbClr val="7C3AED">
                    <a:alpha val="86000"/>
                  </a:srgbClr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SuitAI™️ · PiSuAI™️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2925" y="414338"/>
            <a:ext cx="2928938" cy="14644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900" b="1" spc="4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TEXT EXPLANATION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542925" y="746522"/>
            <a:ext cx="2928938" cy="87951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91200"/>
              </a:lnSpc>
              <a:buNone/>
            </a:pPr>
            <a:r>
              <a:rPr lang="en-US" sz="2750" b="1" spc="-1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一條從</a:t>
            </a:r>
            <a:r>
              <a:rPr lang="en-US" sz="2750" b="1" spc="-1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挫敗</a:t>
            </a:r>
            <a:r>
              <a:rPr lang="en-US" sz="2750" b="1" spc="-1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長出</a:t>
            </a:r>
            <a:r>
              <a:rPr lang="en-US" sz="2750" b="1" spc="-1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的研發路線</a:t>
            </a:r>
            <a:endParaRPr lang="en-US" sz="2750" dirty="0"/>
          </a:p>
        </p:txBody>
      </p:sp>
      <p:sp>
        <p:nvSpPr>
          <p:cNvPr id="5" name="Text 2"/>
          <p:cNvSpPr/>
          <p:nvPr/>
        </p:nvSpPr>
        <p:spPr>
          <a:xfrm>
            <a:off x="542925" y="1868928"/>
            <a:ext cx="2928938" cy="91292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113600"/>
              </a:lnSpc>
              <a:buNone/>
            </a:pPr>
            <a:r>
              <a:rPr lang="en-US" sz="1500" b="1" dirty="0">
                <a:solidFill>
                  <a:srgbClr val="475569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SuitAI™️ · PiSuAI™️</a:t>
            </a:r>
            <a:r>
              <a:rPr lang="en-US" sz="1500" b="1" dirty="0">
                <a:solidFill>
                  <a:srgbClr val="475569"/>
                </a:solidFill>
                <a:latin typeface="Noto Sans TC ExtraBold" pitchFamily="34" charset="0"/>
                <a:ea typeface="Noto Sans TC ExtraBold" pitchFamily="34" charset="-122"/>
                <a:cs typeface="Noto Sans TC ExtraBold" pitchFamily="34" charset="-120"/>
              </a:rPr>
              <a:t> 的路線</a:t>
            </a:r>
            <a:r>
              <a:rPr lang="en-US" sz="1500" b="1" dirty="0">
                <a:solidFill>
                  <a:srgbClr val="475569"/>
                </a:solidFill>
                <a:latin typeface="Noto Sans TC ExtraBold" pitchFamily="34" charset="0"/>
                <a:ea typeface="Noto Sans TC ExtraBold" pitchFamily="34" charset="-122"/>
                <a:cs typeface="Noto Sans TC ExtraBold" pitchFamily="34" charset="-120"/>
              </a:rPr>
              <a:t>不是一次完成，而是在資料、</a:t>
            </a:r>
            <a:r>
              <a:rPr lang="en-US" sz="1500" b="1" dirty="0">
                <a:solidFill>
                  <a:srgbClr val="475569"/>
                </a:solidFill>
                <a:latin typeface="Noto Sans TC ExtraBold" pitchFamily="34" charset="0"/>
                <a:ea typeface="Noto Sans TC ExtraBold" pitchFamily="34" charset="-122"/>
                <a:cs typeface="Noto Sans TC ExtraBold" pitchFamily="34" charset="-120"/>
              </a:rPr>
              <a:t>引用與推理錯誤中逐步修正。</a:t>
            </a:r>
            <a:endParaRPr lang="en-US" sz="1500" dirty="0"/>
          </a:p>
        </p:txBody>
      </p:sp>
      <p:sp>
        <p:nvSpPr>
          <p:cNvPr id="6" name="Text 3"/>
          <p:cNvSpPr/>
          <p:nvPr/>
        </p:nvSpPr>
        <p:spPr>
          <a:xfrm>
            <a:off x="3857625" y="730448"/>
            <a:ext cx="585788" cy="19645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1200" b="1" spc="2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01</a:t>
            </a:r>
            <a:endParaRPr lang="en-US" sz="1200" dirty="0"/>
          </a:p>
        </p:txBody>
      </p:sp>
      <p:sp>
        <p:nvSpPr>
          <p:cNvPr id="7" name="Text 4"/>
          <p:cNvSpPr/>
          <p:nvPr/>
        </p:nvSpPr>
        <p:spPr>
          <a:xfrm>
            <a:off x="4443413" y="560645"/>
            <a:ext cx="4200525" cy="5360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107200"/>
              </a:lnSpc>
              <a:buNone/>
            </a:pPr>
            <a:r>
              <a:rPr lang="en-US" sz="140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資料地基：</a:t>
            </a:r>
            <a:r>
              <a:rPr lang="en-US" sz="1400" b="1" dirty="0">
                <a:solidFill>
                  <a:srgbClr val="334155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把公開裁判資料變成可處理、可切</a:t>
            </a:r>
            <a:r>
              <a:rPr lang="en-US" sz="1400" b="1" dirty="0">
                <a:solidFill>
                  <a:srgbClr val="334155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分、可更新的語料。</a:t>
            </a:r>
            <a:endParaRPr lang="en-US" sz="1400" dirty="0"/>
          </a:p>
        </p:txBody>
      </p:sp>
      <p:sp>
        <p:nvSpPr>
          <p:cNvPr id="8" name="Text 5"/>
          <p:cNvSpPr/>
          <p:nvPr/>
        </p:nvSpPr>
        <p:spPr>
          <a:xfrm>
            <a:off x="3857625" y="1466255"/>
            <a:ext cx="585788" cy="19645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1200" b="1" spc="2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02</a:t>
            </a:r>
            <a:endParaRPr lang="en-US" sz="1200" dirty="0"/>
          </a:p>
        </p:txBody>
      </p:sp>
      <p:sp>
        <p:nvSpPr>
          <p:cNvPr id="9" name="Text 6"/>
          <p:cNvSpPr/>
          <p:nvPr/>
        </p:nvSpPr>
        <p:spPr>
          <a:xfrm>
            <a:off x="4443413" y="1296451"/>
            <a:ext cx="4200525" cy="5360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107200"/>
              </a:lnSpc>
              <a:buNone/>
            </a:pPr>
            <a:r>
              <a:rPr lang="en-US" sz="140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法源檢索：</a:t>
            </a:r>
            <a:r>
              <a:rPr lang="en-US" sz="1400" b="1" dirty="0">
                <a:solidFill>
                  <a:srgbClr val="334155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讓模型先找正確資料，再回答法律問</a:t>
            </a:r>
            <a:r>
              <a:rPr lang="en-US" sz="1400" b="1" dirty="0">
                <a:solidFill>
                  <a:srgbClr val="334155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題。</a:t>
            </a:r>
            <a:endParaRPr lang="en-US" sz="1400" dirty="0"/>
          </a:p>
        </p:txBody>
      </p:sp>
      <p:sp>
        <p:nvSpPr>
          <p:cNvPr id="10" name="Text 7"/>
          <p:cNvSpPr/>
          <p:nvPr/>
        </p:nvSpPr>
        <p:spPr>
          <a:xfrm>
            <a:off x="3857625" y="2202061"/>
            <a:ext cx="585788" cy="19645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1200" b="1" spc="2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03</a:t>
            </a:r>
            <a:endParaRPr lang="en-US" sz="1200" dirty="0"/>
          </a:p>
        </p:txBody>
      </p:sp>
      <p:sp>
        <p:nvSpPr>
          <p:cNvPr id="11" name="Text 8"/>
          <p:cNvSpPr/>
          <p:nvPr/>
        </p:nvSpPr>
        <p:spPr>
          <a:xfrm>
            <a:off x="4443413" y="2032257"/>
            <a:ext cx="4200525" cy="5360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107200"/>
              </a:lnSpc>
              <a:buNone/>
            </a:pPr>
            <a:r>
              <a:rPr lang="en-US" sz="140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引用結構：</a:t>
            </a:r>
            <a:r>
              <a:rPr lang="en-US" sz="1400" b="1" dirty="0">
                <a:solidFill>
                  <a:srgbClr val="334155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用 lawRef 管理條號、裁判與法源時</a:t>
            </a:r>
            <a:r>
              <a:rPr lang="en-US" sz="1400" b="1" dirty="0">
                <a:solidFill>
                  <a:srgbClr val="334155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序。</a:t>
            </a:r>
            <a:endParaRPr lang="en-US" sz="1400" dirty="0"/>
          </a:p>
        </p:txBody>
      </p:sp>
      <p:sp>
        <p:nvSpPr>
          <p:cNvPr id="12" name="Text 9"/>
          <p:cNvSpPr/>
          <p:nvPr/>
        </p:nvSpPr>
        <p:spPr>
          <a:xfrm>
            <a:off x="3857625" y="2937867"/>
            <a:ext cx="585788" cy="19645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1200" b="1" spc="2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04</a:t>
            </a:r>
            <a:endParaRPr lang="en-US" sz="1200" dirty="0"/>
          </a:p>
        </p:txBody>
      </p:sp>
      <p:sp>
        <p:nvSpPr>
          <p:cNvPr id="13" name="Text 10"/>
          <p:cNvSpPr/>
          <p:nvPr/>
        </p:nvSpPr>
        <p:spPr>
          <a:xfrm>
            <a:off x="4443413" y="2902065"/>
            <a:ext cx="4200525" cy="26803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107200"/>
              </a:lnSpc>
              <a:buNone/>
            </a:pPr>
            <a:r>
              <a:rPr lang="en-US" sz="140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法律推理：</a:t>
            </a:r>
            <a:r>
              <a:rPr lang="en-US" sz="1400" b="1" dirty="0">
                <a:solidFill>
                  <a:srgbClr val="334155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把成文法三段論做進推理骨架。</a:t>
            </a:r>
            <a:endParaRPr lang="en-US" sz="1400" dirty="0"/>
          </a:p>
        </p:txBody>
      </p:sp>
      <p:sp>
        <p:nvSpPr>
          <p:cNvPr id="14" name="Text 11"/>
          <p:cNvSpPr/>
          <p:nvPr/>
        </p:nvSpPr>
        <p:spPr>
          <a:xfrm>
            <a:off x="3857625" y="3673673"/>
            <a:ext cx="585788" cy="19645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1200" b="1" spc="2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05</a:t>
            </a:r>
            <a:endParaRPr lang="en-US" sz="1200" dirty="0"/>
          </a:p>
        </p:txBody>
      </p:sp>
      <p:sp>
        <p:nvSpPr>
          <p:cNvPr id="15" name="Text 12"/>
          <p:cNvSpPr/>
          <p:nvPr/>
        </p:nvSpPr>
        <p:spPr>
          <a:xfrm>
            <a:off x="4443413" y="3503870"/>
            <a:ext cx="4200525" cy="5360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107200"/>
              </a:lnSpc>
              <a:buNone/>
            </a:pPr>
            <a:r>
              <a:rPr lang="en-US" sz="140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任務交付：</a:t>
            </a:r>
            <a:r>
              <a:rPr lang="en-US" sz="1400" b="1" dirty="0">
                <a:solidFill>
                  <a:srgbClr val="334155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把答案導向書狀、契約、核實與工作</a:t>
            </a:r>
            <a:r>
              <a:rPr lang="en-US" sz="1400" b="1" dirty="0">
                <a:solidFill>
                  <a:srgbClr val="334155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流。</a:t>
            </a:r>
            <a:endParaRPr lang="en-US" sz="1400" dirty="0"/>
          </a:p>
        </p:txBody>
      </p:sp>
      <p:sp>
        <p:nvSpPr>
          <p:cNvPr id="16" name="Shape 13"/>
          <p:cNvSpPr/>
          <p:nvPr/>
        </p:nvSpPr>
        <p:spPr>
          <a:xfrm>
            <a:off x="3857625" y="4264819"/>
            <a:ext cx="4786313" cy="414338"/>
          </a:xfrm>
          <a:prstGeom prst="rect">
            <a:avLst/>
          </a:prstGeom>
          <a:solidFill>
            <a:srgbClr val="1F2340"/>
          </a:solidFill>
          <a:ln/>
        </p:spPr>
      </p:sp>
      <p:sp>
        <p:nvSpPr>
          <p:cNvPr id="17" name="Text 14"/>
          <p:cNvSpPr/>
          <p:nvPr/>
        </p:nvSpPr>
        <p:spPr>
          <a:xfrm>
            <a:off x="4614863" y="4346972"/>
            <a:ext cx="2228850" cy="25003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2DD4BF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研發方向：從生成答案走向</a:t>
            </a:r>
            <a:endParaRPr lang="en-US" sz="1300" dirty="0"/>
          </a:p>
        </p:txBody>
      </p:sp>
      <p:sp>
        <p:nvSpPr>
          <p:cNvPr id="18" name="Text 15"/>
          <p:cNvSpPr/>
          <p:nvPr/>
        </p:nvSpPr>
        <p:spPr>
          <a:xfrm>
            <a:off x="6958013" y="4346972"/>
            <a:ext cx="928688" cy="25003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2DD4BF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可核實工作</a:t>
            </a:r>
            <a:endParaRPr lang="en-US" sz="1300" dirty="0"/>
          </a:p>
        </p:txBody>
      </p:sp>
      <p:sp>
        <p:nvSpPr>
          <p:cNvPr id="19" name="Text 16"/>
          <p:cNvSpPr/>
          <p:nvPr/>
        </p:nvSpPr>
        <p:spPr>
          <a:xfrm>
            <a:off x="7780967" y="4872038"/>
            <a:ext cx="1134433" cy="11430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0000"/>
              </a:lnSpc>
              <a:buNone/>
            </a:pPr>
            <a:r>
              <a:rPr lang="en-US" sz="800" b="1" dirty="0">
                <a:solidFill>
                  <a:srgbClr val="7C3AED">
                    <a:alpha val="86000"/>
                  </a:srgbClr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SuitAI™️ · PiSuAI™️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00075" y="442913"/>
            <a:ext cx="7943850" cy="14644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indent="0" marL="0">
              <a:buNone/>
            </a:pPr>
            <a:r>
              <a:rPr lang="en-US" sz="900" b="1" spc="4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DATA FOUNDATION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600075" y="2119908"/>
            <a:ext cx="1857375" cy="9108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700" b="1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公開裁判</a:t>
            </a:r>
            <a:r>
              <a:rPr lang="en-US" sz="1700" b="1" dirty="0">
                <a:solidFill>
                  <a:srgbClr val="475569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
</a:t>
            </a:r>
            <a:r>
              <a:rPr lang="en-US" sz="1700" b="1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不是</a:t>
            </a:r>
            <a:r>
              <a:rPr lang="en-US" sz="1700" b="1" dirty="0">
                <a:solidFill>
                  <a:srgbClr val="475569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
</a:t>
            </a:r>
            <a:r>
              <a:rPr lang="en-US" sz="1700" b="1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可推理資料</a:t>
            </a:r>
            <a:endParaRPr lang="en-US" sz="1700" dirty="0"/>
          </a:p>
        </p:txBody>
      </p:sp>
      <p:sp>
        <p:nvSpPr>
          <p:cNvPr id="5" name="Shape 2"/>
          <p:cNvSpPr/>
          <p:nvPr/>
        </p:nvSpPr>
        <p:spPr>
          <a:xfrm>
            <a:off x="2714625" y="1039416"/>
            <a:ext cx="3714750" cy="496491"/>
          </a:xfrm>
          <a:prstGeom prst="rect">
            <a:avLst/>
          </a:prstGeom>
          <a:solidFill>
            <a:srgbClr val="DDD6FE"/>
          </a:solidFill>
          <a:ln w="9144">
            <a:solidFill>
              <a:srgbClr val="7C3AED">
                <a:alpha val="22000"/>
              </a:srgbClr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2714625" y="1039416"/>
            <a:ext cx="3714750" cy="496491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spAutoFit/>
          </a:bodyPr>
          <a:lstStyle/>
          <a:p>
            <a:pPr algn="ctr" indent="0" marL="0">
              <a:buNone/>
            </a:pPr>
            <a:r>
              <a:rPr lang="en-US" sz="15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原始裁判文本</a:t>
            </a:r>
            <a:endParaRPr lang="en-US" sz="1550" dirty="0"/>
          </a:p>
        </p:txBody>
      </p:sp>
      <p:sp>
        <p:nvSpPr>
          <p:cNvPr id="7" name="Text 4"/>
          <p:cNvSpPr/>
          <p:nvPr/>
        </p:nvSpPr>
        <p:spPr>
          <a:xfrm>
            <a:off x="4514850" y="1590963"/>
            <a:ext cx="114300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indent="0" marL="0">
              <a:lnSpc>
                <a:spcPct val="80000"/>
              </a:lnSpc>
              <a:buNone/>
            </a:pPr>
            <a:r>
              <a:rPr lang="en-US" sz="1600" b="1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↓</a:t>
            </a:r>
            <a:endParaRPr lang="en-US" sz="1600" dirty="0"/>
          </a:p>
        </p:txBody>
      </p:sp>
      <p:sp>
        <p:nvSpPr>
          <p:cNvPr id="8" name="Shape 5"/>
          <p:cNvSpPr/>
          <p:nvPr/>
        </p:nvSpPr>
        <p:spPr>
          <a:xfrm>
            <a:off x="3000375" y="1933863"/>
            <a:ext cx="3143250" cy="497188"/>
          </a:xfrm>
          <a:prstGeom prst="rect">
            <a:avLst/>
          </a:prstGeom>
          <a:solidFill>
            <a:srgbClr val="DDD6FE"/>
          </a:solidFill>
          <a:ln w="9144">
            <a:solidFill>
              <a:srgbClr val="7C3AED">
                <a:alpha val="22000"/>
              </a:srgbClr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3000375" y="1933863"/>
            <a:ext cx="3143250" cy="4971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spAutoFit/>
          </a:bodyPr>
          <a:lstStyle/>
          <a:p>
            <a:pPr algn="ctr" indent="0" marL="0">
              <a:buNone/>
            </a:pPr>
            <a:r>
              <a:rPr lang="en-US" sz="15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斷句與段落切分</a:t>
            </a:r>
            <a:endParaRPr lang="en-US" sz="1550" dirty="0"/>
          </a:p>
        </p:txBody>
      </p:sp>
      <p:sp>
        <p:nvSpPr>
          <p:cNvPr id="10" name="Text 7"/>
          <p:cNvSpPr/>
          <p:nvPr/>
        </p:nvSpPr>
        <p:spPr>
          <a:xfrm>
            <a:off x="4514850" y="2486806"/>
            <a:ext cx="114300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indent="0" marL="0">
              <a:lnSpc>
                <a:spcPct val="80000"/>
              </a:lnSpc>
              <a:buNone/>
            </a:pPr>
            <a:r>
              <a:rPr lang="en-US" sz="1600" b="1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↓</a:t>
            </a:r>
            <a:endParaRPr lang="en-US" sz="1600" dirty="0"/>
          </a:p>
        </p:txBody>
      </p:sp>
      <p:sp>
        <p:nvSpPr>
          <p:cNvPr id="11" name="Shape 8"/>
          <p:cNvSpPr/>
          <p:nvPr/>
        </p:nvSpPr>
        <p:spPr>
          <a:xfrm>
            <a:off x="3321844" y="2829706"/>
            <a:ext cx="2500313" cy="497886"/>
          </a:xfrm>
          <a:prstGeom prst="rect">
            <a:avLst/>
          </a:prstGeom>
          <a:solidFill>
            <a:srgbClr val="DDD6FE"/>
          </a:solidFill>
          <a:ln w="9144">
            <a:solidFill>
              <a:srgbClr val="7C3AED">
                <a:alpha val="22000"/>
              </a:srgbClr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3321844" y="2829706"/>
            <a:ext cx="2500313" cy="49788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spAutoFit/>
          </a:bodyPr>
          <a:lstStyle/>
          <a:p>
            <a:pPr algn="ctr" indent="0" marL="0">
              <a:buNone/>
            </a:pPr>
            <a:r>
              <a:rPr lang="en-US" sz="15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法源與語義標記</a:t>
            </a:r>
            <a:endParaRPr lang="en-US" sz="1550" dirty="0"/>
          </a:p>
        </p:txBody>
      </p:sp>
      <p:sp>
        <p:nvSpPr>
          <p:cNvPr id="13" name="Text 10"/>
          <p:cNvSpPr/>
          <p:nvPr/>
        </p:nvSpPr>
        <p:spPr>
          <a:xfrm>
            <a:off x="4514850" y="3384045"/>
            <a:ext cx="114300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indent="0" marL="0">
              <a:lnSpc>
                <a:spcPct val="80000"/>
              </a:lnSpc>
              <a:buNone/>
            </a:pPr>
            <a:r>
              <a:rPr lang="en-US" sz="1600" b="1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↓</a:t>
            </a:r>
            <a:endParaRPr lang="en-US" sz="1600" dirty="0"/>
          </a:p>
        </p:txBody>
      </p:sp>
      <p:sp>
        <p:nvSpPr>
          <p:cNvPr id="14" name="Shape 11"/>
          <p:cNvSpPr/>
          <p:nvPr/>
        </p:nvSpPr>
        <p:spPr>
          <a:xfrm>
            <a:off x="3679031" y="3726945"/>
            <a:ext cx="1785938" cy="498556"/>
          </a:xfrm>
          <a:prstGeom prst="rect">
            <a:avLst/>
          </a:prstGeom>
          <a:solidFill>
            <a:srgbClr val="A7F3D0"/>
          </a:solidFill>
          <a:ln w="9144">
            <a:solidFill>
              <a:srgbClr val="14B8A6">
                <a:alpha val="30000"/>
              </a:srgbClr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3679031" y="3726945"/>
            <a:ext cx="1785938" cy="4985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spAutoFit/>
          </a:bodyPr>
          <a:lstStyle/>
          <a:p>
            <a:pPr algn="ctr" indent="0" marL="0">
              <a:buNone/>
            </a:pPr>
            <a:r>
              <a:rPr lang="en-US" sz="15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可推理語料</a:t>
            </a:r>
            <a:endParaRPr lang="en-US" sz="1550" dirty="0"/>
          </a:p>
        </p:txBody>
      </p:sp>
      <p:sp>
        <p:nvSpPr>
          <p:cNvPr id="16" name="Text 13"/>
          <p:cNvSpPr/>
          <p:nvPr/>
        </p:nvSpPr>
        <p:spPr>
          <a:xfrm>
            <a:off x="6686550" y="2119908"/>
            <a:ext cx="1857375" cy="9108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700" b="1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資料工程</a:t>
            </a:r>
            <a:r>
              <a:rPr lang="en-US" sz="1700" b="1" dirty="0">
                <a:solidFill>
                  <a:srgbClr val="475569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
</a:t>
            </a:r>
            <a:r>
              <a:rPr lang="en-US" sz="1700" b="1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決定</a:t>
            </a:r>
            <a:r>
              <a:rPr lang="en-US" sz="1700" b="1" dirty="0">
                <a:solidFill>
                  <a:srgbClr val="475569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
</a:t>
            </a:r>
            <a:r>
              <a:rPr lang="en-US" sz="1700" b="1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推理上限</a:t>
            </a:r>
            <a:endParaRPr lang="en-US" sz="1700" dirty="0"/>
          </a:p>
        </p:txBody>
      </p:sp>
      <p:sp>
        <p:nvSpPr>
          <p:cNvPr id="17" name="Shape 14"/>
          <p:cNvSpPr/>
          <p:nvPr/>
        </p:nvSpPr>
        <p:spPr>
          <a:xfrm>
            <a:off x="2071688" y="4489847"/>
            <a:ext cx="5000625" cy="457200"/>
          </a:xfrm>
          <a:prstGeom prst="rect">
            <a:avLst/>
          </a:prstGeom>
          <a:solidFill>
            <a:srgbClr val="1F2340"/>
          </a:solidFill>
          <a:ln/>
        </p:spPr>
      </p:sp>
      <p:sp>
        <p:nvSpPr>
          <p:cNvPr id="18" name="Text 15"/>
          <p:cNvSpPr/>
          <p:nvPr/>
        </p:nvSpPr>
        <p:spPr>
          <a:xfrm>
            <a:off x="2816200" y="4583609"/>
            <a:ext cx="2711472" cy="26967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2DD4BF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台灣法律 AI 的第一道工程門檻</a:t>
            </a:r>
            <a:endParaRPr lang="en-US" sz="1400" dirty="0"/>
          </a:p>
        </p:txBody>
      </p:sp>
      <p:sp>
        <p:nvSpPr>
          <p:cNvPr id="19" name="Text 16"/>
          <p:cNvSpPr/>
          <p:nvPr/>
        </p:nvSpPr>
        <p:spPr>
          <a:xfrm>
            <a:off x="5599109" y="4583609"/>
            <a:ext cx="800100" cy="2696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2DD4BF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資料地基</a:t>
            </a:r>
            <a:endParaRPr lang="en-US" sz="1400" dirty="0"/>
          </a:p>
        </p:txBody>
      </p:sp>
      <p:sp>
        <p:nvSpPr>
          <p:cNvPr id="20" name="Text 17"/>
          <p:cNvSpPr/>
          <p:nvPr/>
        </p:nvSpPr>
        <p:spPr>
          <a:xfrm>
            <a:off x="7780967" y="4872038"/>
            <a:ext cx="1134433" cy="11430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0000"/>
              </a:lnSpc>
              <a:buNone/>
            </a:pPr>
            <a:r>
              <a:rPr lang="en-US" sz="800" b="1" dirty="0">
                <a:solidFill>
                  <a:srgbClr val="7C3AED">
                    <a:alpha val="86000"/>
                  </a:srgbClr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SuitAI™️ · PiSuAI™️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57213" y="414338"/>
            <a:ext cx="8029575" cy="14644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900" b="1" spc="4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TEXT EXPLANATION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557213" y="689372"/>
            <a:ext cx="7500938" cy="43975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1200"/>
              </a:lnSpc>
              <a:buNone/>
            </a:pPr>
            <a:r>
              <a:rPr lang="en-US" sz="2750" b="1" spc="-1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公開裁判資料</a:t>
            </a:r>
            <a:r>
              <a:rPr lang="en-US" sz="2750" b="1" spc="-1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不等於</a:t>
            </a:r>
            <a:r>
              <a:rPr lang="en-US" sz="2750" b="1" spc="-1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可推理資料</a:t>
            </a:r>
            <a:endParaRPr lang="en-US" sz="2750" dirty="0"/>
          </a:p>
        </p:txBody>
      </p:sp>
      <p:sp>
        <p:nvSpPr>
          <p:cNvPr id="5" name="Text 2"/>
          <p:cNvSpPr/>
          <p:nvPr/>
        </p:nvSpPr>
        <p:spPr>
          <a:xfrm>
            <a:off x="557213" y="1286294"/>
            <a:ext cx="7572375" cy="62892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113600"/>
              </a:lnSpc>
              <a:buNone/>
            </a:pPr>
            <a:r>
              <a:rPr lang="en-US" sz="1550" b="1" dirty="0">
                <a:solidFill>
                  <a:srgbClr val="475569"/>
                </a:solidFill>
                <a:latin typeface="Noto Sans TC ExtraBold" pitchFamily="34" charset="0"/>
                <a:ea typeface="Noto Sans TC ExtraBold" pitchFamily="34" charset="-122"/>
                <a:cs typeface="Noto Sans TC ExtraBold" pitchFamily="34" charset="-120"/>
              </a:rPr>
              <a:t>法律 AI 的能力上限，常常不是模型，而是資料能否被正確切分、標記與引用。</a:t>
            </a:r>
            <a:endParaRPr lang="en-US" sz="1550" dirty="0"/>
          </a:p>
        </p:txBody>
      </p:sp>
      <p:sp>
        <p:nvSpPr>
          <p:cNvPr id="6" name="Shape 3"/>
          <p:cNvSpPr/>
          <p:nvPr/>
        </p:nvSpPr>
        <p:spPr>
          <a:xfrm>
            <a:off x="557213" y="2143823"/>
            <a:ext cx="2552691" cy="1785938"/>
          </a:xfrm>
          <a:prstGeom prst="rect">
            <a:avLst/>
          </a:prstGeom>
          <a:solidFill>
            <a:srgbClr val="FFFFFF">
              <a:alpha val="86000"/>
            </a:srgbClr>
          </a:solidFill>
          <a:ln/>
        </p:spPr>
      </p:sp>
      <p:sp>
        <p:nvSpPr>
          <p:cNvPr id="7" name="Shape 4"/>
          <p:cNvSpPr/>
          <p:nvPr/>
        </p:nvSpPr>
        <p:spPr>
          <a:xfrm>
            <a:off x="557213" y="2143823"/>
            <a:ext cx="2552691" cy="42863"/>
          </a:xfrm>
          <a:prstGeom prst="rect">
            <a:avLst/>
          </a:prstGeom>
          <a:solidFill>
            <a:srgbClr val="A78BFA"/>
          </a:solidFill>
          <a:ln/>
        </p:spPr>
      </p:sp>
      <p:sp>
        <p:nvSpPr>
          <p:cNvPr id="8" name="Shape 5"/>
          <p:cNvSpPr/>
          <p:nvPr/>
        </p:nvSpPr>
        <p:spPr>
          <a:xfrm>
            <a:off x="3102759" y="2143823"/>
            <a:ext cx="7144" cy="1785938"/>
          </a:xfrm>
          <a:prstGeom prst="rect">
            <a:avLst/>
          </a:prstGeom>
          <a:solidFill>
            <a:srgbClr val="E7DCFC"/>
          </a:solidFill>
          <a:ln/>
        </p:spPr>
      </p:sp>
      <p:sp>
        <p:nvSpPr>
          <p:cNvPr id="9" name="Shape 6"/>
          <p:cNvSpPr/>
          <p:nvPr/>
        </p:nvSpPr>
        <p:spPr>
          <a:xfrm>
            <a:off x="557213" y="3922616"/>
            <a:ext cx="2552691" cy="7144"/>
          </a:xfrm>
          <a:prstGeom prst="rect">
            <a:avLst/>
          </a:prstGeom>
          <a:solidFill>
            <a:srgbClr val="E7DCFC"/>
          </a:solidFill>
          <a:ln/>
        </p:spPr>
      </p:sp>
      <p:sp>
        <p:nvSpPr>
          <p:cNvPr id="10" name="Shape 7"/>
          <p:cNvSpPr/>
          <p:nvPr/>
        </p:nvSpPr>
        <p:spPr>
          <a:xfrm>
            <a:off x="557213" y="2143823"/>
            <a:ext cx="7144" cy="1785938"/>
          </a:xfrm>
          <a:prstGeom prst="rect">
            <a:avLst/>
          </a:prstGeom>
          <a:solidFill>
            <a:srgbClr val="E7DCFC"/>
          </a:solidFill>
          <a:ln/>
        </p:spPr>
      </p:sp>
      <p:sp>
        <p:nvSpPr>
          <p:cNvPr id="11" name="Text 8"/>
          <p:cNvSpPr/>
          <p:nvPr/>
        </p:nvSpPr>
        <p:spPr>
          <a:xfrm>
            <a:off x="728663" y="2329560"/>
            <a:ext cx="2209791" cy="27015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7600"/>
              </a:lnSpc>
              <a:buNone/>
            </a:pPr>
            <a:r>
              <a:rPr lang="en-US" sz="15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資料不乾淨</a:t>
            </a:r>
            <a:endParaRPr lang="en-US" sz="1550" dirty="0"/>
          </a:p>
        </p:txBody>
      </p:sp>
      <p:sp>
        <p:nvSpPr>
          <p:cNvPr id="12" name="Text 9"/>
          <p:cNvSpPr/>
          <p:nvPr/>
        </p:nvSpPr>
        <p:spPr>
          <a:xfrm>
            <a:off x="728663" y="2742586"/>
            <a:ext cx="2209791" cy="82744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114400"/>
              </a:lnSpc>
              <a:buNone/>
            </a:pPr>
            <a:r>
              <a:rPr lang="en-US" sz="135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裁判文本包含格式差異、遮蔽資訊、引用殘缺與段落不一致。</a:t>
            </a:r>
            <a:endParaRPr lang="en-US" sz="1350" dirty="0"/>
          </a:p>
        </p:txBody>
      </p:sp>
      <p:sp>
        <p:nvSpPr>
          <p:cNvPr id="13" name="Shape 10"/>
          <p:cNvSpPr/>
          <p:nvPr/>
        </p:nvSpPr>
        <p:spPr>
          <a:xfrm>
            <a:off x="3295641" y="2143823"/>
            <a:ext cx="2552691" cy="1785938"/>
          </a:xfrm>
          <a:prstGeom prst="rect">
            <a:avLst/>
          </a:prstGeom>
          <a:solidFill>
            <a:srgbClr val="FFFFFF">
              <a:alpha val="86000"/>
            </a:srgbClr>
          </a:solidFill>
          <a:ln/>
        </p:spPr>
      </p:sp>
      <p:sp>
        <p:nvSpPr>
          <p:cNvPr id="14" name="Shape 11"/>
          <p:cNvSpPr/>
          <p:nvPr/>
        </p:nvSpPr>
        <p:spPr>
          <a:xfrm>
            <a:off x="3295641" y="2143823"/>
            <a:ext cx="2552691" cy="42863"/>
          </a:xfrm>
          <a:prstGeom prst="rect">
            <a:avLst/>
          </a:prstGeom>
          <a:solidFill>
            <a:srgbClr val="7C3AED"/>
          </a:solidFill>
          <a:ln/>
        </p:spPr>
      </p:sp>
      <p:sp>
        <p:nvSpPr>
          <p:cNvPr id="15" name="Shape 12"/>
          <p:cNvSpPr/>
          <p:nvPr/>
        </p:nvSpPr>
        <p:spPr>
          <a:xfrm>
            <a:off x="5841188" y="2143823"/>
            <a:ext cx="7144" cy="1785938"/>
          </a:xfrm>
          <a:prstGeom prst="rect">
            <a:avLst/>
          </a:prstGeom>
          <a:solidFill>
            <a:srgbClr val="E7DCFC"/>
          </a:solidFill>
          <a:ln/>
        </p:spPr>
      </p:sp>
      <p:sp>
        <p:nvSpPr>
          <p:cNvPr id="16" name="Shape 13"/>
          <p:cNvSpPr/>
          <p:nvPr/>
        </p:nvSpPr>
        <p:spPr>
          <a:xfrm>
            <a:off x="3295641" y="3922616"/>
            <a:ext cx="2552691" cy="7144"/>
          </a:xfrm>
          <a:prstGeom prst="rect">
            <a:avLst/>
          </a:prstGeom>
          <a:solidFill>
            <a:srgbClr val="E7DCFC"/>
          </a:solidFill>
          <a:ln/>
        </p:spPr>
      </p:sp>
      <p:sp>
        <p:nvSpPr>
          <p:cNvPr id="17" name="Shape 14"/>
          <p:cNvSpPr/>
          <p:nvPr/>
        </p:nvSpPr>
        <p:spPr>
          <a:xfrm>
            <a:off x="3295641" y="2143823"/>
            <a:ext cx="7144" cy="1785938"/>
          </a:xfrm>
          <a:prstGeom prst="rect">
            <a:avLst/>
          </a:prstGeom>
          <a:solidFill>
            <a:srgbClr val="E7DCFC"/>
          </a:solidFill>
          <a:ln/>
        </p:spPr>
      </p:sp>
      <p:sp>
        <p:nvSpPr>
          <p:cNvPr id="18" name="Text 15"/>
          <p:cNvSpPr/>
          <p:nvPr/>
        </p:nvSpPr>
        <p:spPr>
          <a:xfrm>
            <a:off x="3467091" y="2329560"/>
            <a:ext cx="2209791" cy="27015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7600"/>
              </a:lnSpc>
              <a:buNone/>
            </a:pPr>
            <a:r>
              <a:rPr lang="en-US" sz="15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中文切分困難</a:t>
            </a:r>
            <a:endParaRPr lang="en-US" sz="1550" dirty="0"/>
          </a:p>
        </p:txBody>
      </p:sp>
      <p:sp>
        <p:nvSpPr>
          <p:cNvPr id="19" name="Text 16"/>
          <p:cNvSpPr/>
          <p:nvPr/>
        </p:nvSpPr>
        <p:spPr>
          <a:xfrm>
            <a:off x="3467091" y="2742586"/>
            <a:ext cx="2209791" cy="82744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114400"/>
              </a:lnSpc>
              <a:buNone/>
            </a:pPr>
            <a:r>
              <a:rPr lang="en-US" sz="135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法律句子長、關係複雜，單純斷詞無法保留法律語義。</a:t>
            </a:r>
            <a:endParaRPr lang="en-US" sz="1350" dirty="0"/>
          </a:p>
        </p:txBody>
      </p:sp>
      <p:sp>
        <p:nvSpPr>
          <p:cNvPr id="20" name="Shape 17"/>
          <p:cNvSpPr/>
          <p:nvPr/>
        </p:nvSpPr>
        <p:spPr>
          <a:xfrm>
            <a:off x="6034069" y="2143823"/>
            <a:ext cx="2552719" cy="1785938"/>
          </a:xfrm>
          <a:prstGeom prst="rect">
            <a:avLst/>
          </a:prstGeom>
          <a:solidFill>
            <a:srgbClr val="FFFFFF">
              <a:alpha val="86000"/>
            </a:srgbClr>
          </a:solidFill>
          <a:ln/>
        </p:spPr>
      </p:sp>
      <p:sp>
        <p:nvSpPr>
          <p:cNvPr id="21" name="Shape 18"/>
          <p:cNvSpPr/>
          <p:nvPr/>
        </p:nvSpPr>
        <p:spPr>
          <a:xfrm>
            <a:off x="6034069" y="2143823"/>
            <a:ext cx="2552719" cy="42863"/>
          </a:xfrm>
          <a:prstGeom prst="rect">
            <a:avLst/>
          </a:prstGeom>
          <a:solidFill>
            <a:srgbClr val="2DD4BF"/>
          </a:solidFill>
          <a:ln/>
        </p:spPr>
      </p:sp>
      <p:sp>
        <p:nvSpPr>
          <p:cNvPr id="22" name="Shape 19"/>
          <p:cNvSpPr/>
          <p:nvPr/>
        </p:nvSpPr>
        <p:spPr>
          <a:xfrm>
            <a:off x="8579644" y="2143823"/>
            <a:ext cx="7144" cy="1785938"/>
          </a:xfrm>
          <a:prstGeom prst="rect">
            <a:avLst/>
          </a:prstGeom>
          <a:solidFill>
            <a:srgbClr val="E7DCFC"/>
          </a:solidFill>
          <a:ln/>
        </p:spPr>
      </p:sp>
      <p:sp>
        <p:nvSpPr>
          <p:cNvPr id="23" name="Shape 20"/>
          <p:cNvSpPr/>
          <p:nvPr/>
        </p:nvSpPr>
        <p:spPr>
          <a:xfrm>
            <a:off x="6034069" y="3922616"/>
            <a:ext cx="2552719" cy="7144"/>
          </a:xfrm>
          <a:prstGeom prst="rect">
            <a:avLst/>
          </a:prstGeom>
          <a:solidFill>
            <a:srgbClr val="E7DCFC"/>
          </a:solidFill>
          <a:ln/>
        </p:spPr>
      </p:sp>
      <p:sp>
        <p:nvSpPr>
          <p:cNvPr id="24" name="Shape 21"/>
          <p:cNvSpPr/>
          <p:nvPr/>
        </p:nvSpPr>
        <p:spPr>
          <a:xfrm>
            <a:off x="6034069" y="2143823"/>
            <a:ext cx="7144" cy="1785938"/>
          </a:xfrm>
          <a:prstGeom prst="rect">
            <a:avLst/>
          </a:prstGeom>
          <a:solidFill>
            <a:srgbClr val="E7DCFC"/>
          </a:solidFill>
          <a:ln/>
        </p:spPr>
      </p:sp>
      <p:sp>
        <p:nvSpPr>
          <p:cNvPr id="25" name="Text 22"/>
          <p:cNvSpPr/>
          <p:nvPr/>
        </p:nvSpPr>
        <p:spPr>
          <a:xfrm>
            <a:off x="6205519" y="2329560"/>
            <a:ext cx="2209819" cy="27015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7600"/>
              </a:lnSpc>
              <a:buNone/>
            </a:pPr>
            <a:r>
              <a:rPr lang="en-US" sz="15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語義需要結構</a:t>
            </a:r>
            <a:endParaRPr lang="en-US" sz="1550" dirty="0"/>
          </a:p>
        </p:txBody>
      </p:sp>
      <p:sp>
        <p:nvSpPr>
          <p:cNvPr id="26" name="Text 23"/>
          <p:cNvSpPr/>
          <p:nvPr/>
        </p:nvSpPr>
        <p:spPr>
          <a:xfrm>
            <a:off x="6205519" y="2742586"/>
            <a:ext cx="2209819" cy="82744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114400"/>
              </a:lnSpc>
              <a:buNone/>
            </a:pPr>
            <a:r>
              <a:rPr lang="en-US" sz="135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法條、事實、理由與結論必須被拆成可檢索、可推理的單元。</a:t>
            </a:r>
            <a:endParaRPr lang="en-US" sz="1350" dirty="0"/>
          </a:p>
        </p:txBody>
      </p:sp>
      <p:sp>
        <p:nvSpPr>
          <p:cNvPr id="27" name="Shape 24"/>
          <p:cNvSpPr/>
          <p:nvPr/>
        </p:nvSpPr>
        <p:spPr>
          <a:xfrm>
            <a:off x="557213" y="4101210"/>
            <a:ext cx="8029575" cy="442913"/>
          </a:xfrm>
          <a:prstGeom prst="rect">
            <a:avLst/>
          </a:prstGeom>
          <a:solidFill>
            <a:srgbClr val="1F2340"/>
          </a:solidFill>
          <a:ln/>
        </p:spPr>
      </p:sp>
      <p:sp>
        <p:nvSpPr>
          <p:cNvPr id="28" name="Text 25"/>
          <p:cNvSpPr/>
          <p:nvPr/>
        </p:nvSpPr>
        <p:spPr>
          <a:xfrm>
            <a:off x="2218134" y="4192293"/>
            <a:ext cx="1928813" cy="26074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1350" b="1" dirty="0">
                <a:solidFill>
                  <a:srgbClr val="2DD4BF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資料地基做好，後面的</a:t>
            </a:r>
            <a:endParaRPr lang="en-US" sz="1350" dirty="0"/>
          </a:p>
        </p:txBody>
      </p:sp>
      <p:sp>
        <p:nvSpPr>
          <p:cNvPr id="29" name="Text 26"/>
          <p:cNvSpPr/>
          <p:nvPr/>
        </p:nvSpPr>
        <p:spPr>
          <a:xfrm>
            <a:off x="4261247" y="4192293"/>
            <a:ext cx="1585913" cy="26074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1350" b="1" dirty="0">
                <a:solidFill>
                  <a:srgbClr val="2DD4BF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RAG、推理、核實</a:t>
            </a:r>
            <a:endParaRPr lang="en-US" sz="1350" dirty="0"/>
          </a:p>
        </p:txBody>
      </p:sp>
      <p:sp>
        <p:nvSpPr>
          <p:cNvPr id="30" name="Text 27"/>
          <p:cNvSpPr/>
          <p:nvPr/>
        </p:nvSpPr>
        <p:spPr>
          <a:xfrm>
            <a:off x="5961459" y="4192293"/>
            <a:ext cx="964406" cy="26074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1350" b="1" dirty="0">
                <a:solidFill>
                  <a:srgbClr val="2DD4BF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才有意義。</a:t>
            </a:r>
            <a:endParaRPr lang="en-US" sz="1350" dirty="0"/>
          </a:p>
        </p:txBody>
      </p:sp>
      <p:sp>
        <p:nvSpPr>
          <p:cNvPr id="31" name="Text 28"/>
          <p:cNvSpPr/>
          <p:nvPr/>
        </p:nvSpPr>
        <p:spPr>
          <a:xfrm>
            <a:off x="7780967" y="4872038"/>
            <a:ext cx="1134433" cy="11430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0000"/>
              </a:lnSpc>
              <a:buNone/>
            </a:pPr>
            <a:r>
              <a:rPr lang="en-US" sz="800" b="1" dirty="0">
                <a:solidFill>
                  <a:srgbClr val="7C3AED">
                    <a:alpha val="86000"/>
                  </a:srgbClr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SuitAI™️ · PiSuAI™️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2925" y="414338"/>
            <a:ext cx="8058150" cy="14644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indent="0" marL="0">
              <a:buNone/>
            </a:pPr>
            <a:r>
              <a:rPr lang="en-US" sz="900" b="1" spc="4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SYSTEM ARCHITECTURE</a:t>
            </a:r>
            <a:endParaRPr lang="en-US" sz="900" dirty="0"/>
          </a:p>
        </p:txBody>
      </p:sp>
      <p:sp>
        <p:nvSpPr>
          <p:cNvPr id="4" name="Shape 1"/>
          <p:cNvSpPr/>
          <p:nvPr/>
        </p:nvSpPr>
        <p:spPr>
          <a:xfrm>
            <a:off x="542925" y="1739503"/>
            <a:ext cx="1750219" cy="1585913"/>
          </a:xfrm>
          <a:prstGeom prst="rect">
            <a:avLst/>
          </a:prstGeom>
          <a:solidFill>
            <a:srgbClr val="FFFFFF"/>
          </a:solidFill>
          <a:ln w="9144">
            <a:solidFill>
              <a:srgbClr val="7C3AED">
                <a:alpha val="22000"/>
              </a:srgbClr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689372" y="2380655"/>
            <a:ext cx="971550" cy="30360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700" b="1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法律資料</a:t>
            </a:r>
            <a:endParaRPr lang="en-US" sz="1700" dirty="0"/>
          </a:p>
        </p:txBody>
      </p:sp>
      <p:sp>
        <p:nvSpPr>
          <p:cNvPr id="6" name="Text 3"/>
          <p:cNvSpPr/>
          <p:nvPr/>
        </p:nvSpPr>
        <p:spPr>
          <a:xfrm>
            <a:off x="1660922" y="2380655"/>
            <a:ext cx="485775" cy="30360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700" b="1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輸入</a:t>
            </a:r>
            <a:endParaRPr lang="en-US" sz="1700" dirty="0"/>
          </a:p>
        </p:txBody>
      </p:sp>
      <p:sp>
        <p:nvSpPr>
          <p:cNvPr id="7" name="Shape 4"/>
          <p:cNvSpPr/>
          <p:nvPr/>
        </p:nvSpPr>
        <p:spPr>
          <a:xfrm>
            <a:off x="2643188" y="1203722"/>
            <a:ext cx="3857625" cy="800100"/>
          </a:xfrm>
          <a:prstGeom prst="rect">
            <a:avLst/>
          </a:prstGeom>
          <a:solidFill>
            <a:srgbClr val="EDE9FE"/>
          </a:solidFill>
          <a:ln w="9144">
            <a:solidFill>
              <a:srgbClr val="7C3AED">
                <a:alpha val="22000"/>
              </a:srgbClr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2828925" y="1488579"/>
            <a:ext cx="1071563" cy="23038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1400" b="1" spc="2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RAG</a:t>
            </a:r>
            <a:endParaRPr lang="en-US" sz="1400" dirty="0"/>
          </a:p>
        </p:txBody>
      </p:sp>
      <p:sp>
        <p:nvSpPr>
          <p:cNvPr id="9" name="Text 6"/>
          <p:cNvSpPr/>
          <p:nvPr/>
        </p:nvSpPr>
        <p:spPr>
          <a:xfrm>
            <a:off x="3900488" y="1479482"/>
            <a:ext cx="2414588" cy="24858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6000"/>
              </a:lnSpc>
              <a:buNone/>
            </a:pPr>
            <a:r>
              <a:rPr lang="en-US" sz="14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找回相關法源與裁判</a:t>
            </a:r>
            <a:endParaRPr lang="en-US" sz="1450" dirty="0"/>
          </a:p>
        </p:txBody>
      </p:sp>
      <p:sp>
        <p:nvSpPr>
          <p:cNvPr id="10" name="Shape 7"/>
          <p:cNvSpPr/>
          <p:nvPr/>
        </p:nvSpPr>
        <p:spPr>
          <a:xfrm>
            <a:off x="2643188" y="2132409"/>
            <a:ext cx="3857625" cy="800100"/>
          </a:xfrm>
          <a:prstGeom prst="rect">
            <a:avLst/>
          </a:prstGeom>
          <a:solidFill>
            <a:srgbClr val="EDE9FE"/>
          </a:solidFill>
          <a:ln w="9144">
            <a:solidFill>
              <a:srgbClr val="7C3AED">
                <a:alpha val="22000"/>
              </a:srgbClr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2828925" y="2417266"/>
            <a:ext cx="1071563" cy="23038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1400" b="1" spc="2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lawRef</a:t>
            </a:r>
            <a:endParaRPr lang="en-US" sz="1400" dirty="0"/>
          </a:p>
        </p:txBody>
      </p:sp>
      <p:sp>
        <p:nvSpPr>
          <p:cNvPr id="12" name="Text 9"/>
          <p:cNvSpPr/>
          <p:nvPr/>
        </p:nvSpPr>
        <p:spPr>
          <a:xfrm>
            <a:off x="3900488" y="2408169"/>
            <a:ext cx="2414588" cy="24858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6000"/>
              </a:lnSpc>
              <a:buNone/>
            </a:pPr>
            <a:r>
              <a:rPr lang="en-US" sz="14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建立引用與時序結構</a:t>
            </a:r>
            <a:endParaRPr lang="en-US" sz="1450" dirty="0"/>
          </a:p>
        </p:txBody>
      </p:sp>
      <p:sp>
        <p:nvSpPr>
          <p:cNvPr id="13" name="Shape 10"/>
          <p:cNvSpPr/>
          <p:nvPr/>
        </p:nvSpPr>
        <p:spPr>
          <a:xfrm>
            <a:off x="2643188" y="3061097"/>
            <a:ext cx="3857625" cy="800100"/>
          </a:xfrm>
          <a:prstGeom prst="rect">
            <a:avLst/>
          </a:prstGeom>
          <a:solidFill>
            <a:srgbClr val="CCFBF1"/>
          </a:solidFill>
          <a:ln/>
        </p:spPr>
      </p:sp>
      <p:sp>
        <p:nvSpPr>
          <p:cNvPr id="14" name="Shape 11"/>
          <p:cNvSpPr/>
          <p:nvPr/>
        </p:nvSpPr>
        <p:spPr>
          <a:xfrm>
            <a:off x="2643188" y="3061097"/>
            <a:ext cx="3857625" cy="50006"/>
          </a:xfrm>
          <a:prstGeom prst="rect">
            <a:avLst/>
          </a:prstGeom>
          <a:solidFill>
            <a:srgbClr val="2DD4BF"/>
          </a:solidFill>
          <a:ln/>
        </p:spPr>
      </p:sp>
      <p:sp>
        <p:nvSpPr>
          <p:cNvPr id="15" name="Shape 12"/>
          <p:cNvSpPr/>
          <p:nvPr/>
        </p:nvSpPr>
        <p:spPr>
          <a:xfrm>
            <a:off x="6493669" y="3061097"/>
            <a:ext cx="7144" cy="800100"/>
          </a:xfrm>
          <a:prstGeom prst="rect">
            <a:avLst/>
          </a:prstGeom>
          <a:solidFill>
            <a:srgbClr val="E2D4FB"/>
          </a:solidFill>
          <a:ln/>
        </p:spPr>
      </p:sp>
      <p:sp>
        <p:nvSpPr>
          <p:cNvPr id="16" name="Shape 13"/>
          <p:cNvSpPr/>
          <p:nvPr/>
        </p:nvSpPr>
        <p:spPr>
          <a:xfrm>
            <a:off x="2643188" y="3854053"/>
            <a:ext cx="3857625" cy="7144"/>
          </a:xfrm>
          <a:prstGeom prst="rect">
            <a:avLst/>
          </a:prstGeom>
          <a:solidFill>
            <a:srgbClr val="E2D4FB"/>
          </a:solidFill>
          <a:ln/>
        </p:spPr>
      </p:sp>
      <p:sp>
        <p:nvSpPr>
          <p:cNvPr id="17" name="Shape 14"/>
          <p:cNvSpPr/>
          <p:nvPr/>
        </p:nvSpPr>
        <p:spPr>
          <a:xfrm>
            <a:off x="2643188" y="3061097"/>
            <a:ext cx="7144" cy="800100"/>
          </a:xfrm>
          <a:prstGeom prst="rect">
            <a:avLst/>
          </a:prstGeom>
          <a:solidFill>
            <a:srgbClr val="E2D4FB"/>
          </a:solidFill>
          <a:ln/>
        </p:spPr>
      </p:sp>
      <p:sp>
        <p:nvSpPr>
          <p:cNvPr id="18" name="Text 15"/>
          <p:cNvSpPr/>
          <p:nvPr/>
        </p:nvSpPr>
        <p:spPr>
          <a:xfrm>
            <a:off x="2828925" y="3345954"/>
            <a:ext cx="1071563" cy="23038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1400" b="1" spc="2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RefLaw</a:t>
            </a:r>
            <a:endParaRPr lang="en-US" sz="1400" dirty="0"/>
          </a:p>
        </p:txBody>
      </p:sp>
      <p:sp>
        <p:nvSpPr>
          <p:cNvPr id="19" name="Text 16"/>
          <p:cNvSpPr/>
          <p:nvPr/>
        </p:nvSpPr>
        <p:spPr>
          <a:xfrm>
            <a:off x="3900488" y="3336857"/>
            <a:ext cx="2414588" cy="24858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6000"/>
              </a:lnSpc>
              <a:buNone/>
            </a:pPr>
            <a:r>
              <a:rPr lang="en-US" sz="14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規則核實與回查</a:t>
            </a:r>
            <a:endParaRPr lang="en-US" sz="1450" dirty="0"/>
          </a:p>
        </p:txBody>
      </p:sp>
      <p:sp>
        <p:nvSpPr>
          <p:cNvPr id="20" name="Shape 17"/>
          <p:cNvSpPr/>
          <p:nvPr/>
        </p:nvSpPr>
        <p:spPr>
          <a:xfrm>
            <a:off x="6850856" y="1718072"/>
            <a:ext cx="1750219" cy="1628775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21" name="Shape 18"/>
          <p:cNvSpPr/>
          <p:nvPr/>
        </p:nvSpPr>
        <p:spPr>
          <a:xfrm>
            <a:off x="6850856" y="1718072"/>
            <a:ext cx="1750219" cy="50006"/>
          </a:xfrm>
          <a:prstGeom prst="rect">
            <a:avLst/>
          </a:prstGeom>
          <a:solidFill>
            <a:srgbClr val="2DD4BF"/>
          </a:solidFill>
          <a:ln/>
        </p:spPr>
      </p:sp>
      <p:sp>
        <p:nvSpPr>
          <p:cNvPr id="22" name="Shape 19"/>
          <p:cNvSpPr/>
          <p:nvPr/>
        </p:nvSpPr>
        <p:spPr>
          <a:xfrm>
            <a:off x="8593931" y="1718072"/>
            <a:ext cx="7144" cy="1628775"/>
          </a:xfrm>
          <a:prstGeom prst="rect">
            <a:avLst/>
          </a:prstGeom>
          <a:solidFill>
            <a:srgbClr val="E2D4FB"/>
          </a:solidFill>
          <a:ln/>
        </p:spPr>
      </p:sp>
      <p:sp>
        <p:nvSpPr>
          <p:cNvPr id="23" name="Shape 20"/>
          <p:cNvSpPr/>
          <p:nvPr/>
        </p:nvSpPr>
        <p:spPr>
          <a:xfrm>
            <a:off x="6850856" y="3339703"/>
            <a:ext cx="1750219" cy="7144"/>
          </a:xfrm>
          <a:prstGeom prst="rect">
            <a:avLst/>
          </a:prstGeom>
          <a:solidFill>
            <a:srgbClr val="E2D4FB"/>
          </a:solidFill>
          <a:ln/>
        </p:spPr>
      </p:sp>
      <p:sp>
        <p:nvSpPr>
          <p:cNvPr id="24" name="Shape 21"/>
          <p:cNvSpPr/>
          <p:nvPr/>
        </p:nvSpPr>
        <p:spPr>
          <a:xfrm>
            <a:off x="6850856" y="1718072"/>
            <a:ext cx="7144" cy="1628775"/>
          </a:xfrm>
          <a:prstGeom prst="rect">
            <a:avLst/>
          </a:prstGeom>
          <a:solidFill>
            <a:srgbClr val="E2D4FB"/>
          </a:solidFill>
          <a:ln/>
        </p:spPr>
      </p:sp>
      <p:sp>
        <p:nvSpPr>
          <p:cNvPr id="25" name="Text 22"/>
          <p:cNvSpPr/>
          <p:nvPr/>
        </p:nvSpPr>
        <p:spPr>
          <a:xfrm>
            <a:off x="6997303" y="2380655"/>
            <a:ext cx="971550" cy="30360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700" b="1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可信答案</a:t>
            </a:r>
            <a:endParaRPr lang="en-US" sz="1700" dirty="0"/>
          </a:p>
        </p:txBody>
      </p:sp>
      <p:sp>
        <p:nvSpPr>
          <p:cNvPr id="26" name="Text 23"/>
          <p:cNvSpPr/>
          <p:nvPr/>
        </p:nvSpPr>
        <p:spPr>
          <a:xfrm>
            <a:off x="7968853" y="2380655"/>
            <a:ext cx="485775" cy="30360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700" b="1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輸出</a:t>
            </a:r>
            <a:endParaRPr lang="en-US" sz="1700" dirty="0"/>
          </a:p>
        </p:txBody>
      </p:sp>
      <p:sp>
        <p:nvSpPr>
          <p:cNvPr id="27" name="Shape 24"/>
          <p:cNvSpPr/>
          <p:nvPr/>
        </p:nvSpPr>
        <p:spPr>
          <a:xfrm>
            <a:off x="1857375" y="4461272"/>
            <a:ext cx="5429250" cy="442913"/>
          </a:xfrm>
          <a:prstGeom prst="rect">
            <a:avLst/>
          </a:prstGeom>
          <a:solidFill>
            <a:srgbClr val="1F2340"/>
          </a:solidFill>
          <a:ln/>
        </p:spPr>
      </p:sp>
      <p:sp>
        <p:nvSpPr>
          <p:cNvPr id="28" name="Text 25"/>
          <p:cNvSpPr/>
          <p:nvPr/>
        </p:nvSpPr>
        <p:spPr>
          <a:xfrm>
            <a:off x="3400425" y="4547890"/>
            <a:ext cx="1200150" cy="2696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C4B5F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從資料召回到</a:t>
            </a:r>
            <a:endParaRPr lang="en-US" sz="1400" dirty="0"/>
          </a:p>
        </p:txBody>
      </p:sp>
      <p:sp>
        <p:nvSpPr>
          <p:cNvPr id="29" name="Text 26"/>
          <p:cNvSpPr/>
          <p:nvPr/>
        </p:nvSpPr>
        <p:spPr>
          <a:xfrm>
            <a:off x="4743450" y="4547890"/>
            <a:ext cx="1000125" cy="2696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C4B5F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引用可驗證</a:t>
            </a:r>
            <a:endParaRPr lang="en-US" sz="1400" dirty="0"/>
          </a:p>
        </p:txBody>
      </p:sp>
      <p:sp>
        <p:nvSpPr>
          <p:cNvPr id="30" name="Text 27"/>
          <p:cNvSpPr/>
          <p:nvPr/>
        </p:nvSpPr>
        <p:spPr>
          <a:xfrm>
            <a:off x="7780967" y="4872038"/>
            <a:ext cx="1134433" cy="11430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0000"/>
              </a:lnSpc>
              <a:buNone/>
            </a:pPr>
            <a:r>
              <a:rPr lang="en-US" sz="800" b="1" dirty="0">
                <a:solidFill>
                  <a:srgbClr val="7C3AED">
                    <a:alpha val="86000"/>
                  </a:srgbClr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SuitAI™️ · PiSuAI™️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57213" y="414338"/>
            <a:ext cx="8029575" cy="14644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900" b="1" spc="4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TEXT EXPLANATION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557213" y="689372"/>
            <a:ext cx="7572375" cy="43975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1200"/>
              </a:lnSpc>
              <a:buNone/>
            </a:pPr>
            <a:r>
              <a:rPr lang="en-US" sz="2750" b="1" spc="-1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RAG 找資料，</a:t>
            </a:r>
            <a:r>
              <a:rPr lang="en-US" sz="2750" b="1" spc="-1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lawRef</a:t>
            </a:r>
            <a:r>
              <a:rPr lang="en-US" sz="2750" b="1" spc="-1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 建引用結構</a:t>
            </a:r>
            <a:endParaRPr lang="en-US" sz="2750" dirty="0"/>
          </a:p>
        </p:txBody>
      </p:sp>
      <p:sp>
        <p:nvSpPr>
          <p:cNvPr id="5" name="Text 2"/>
          <p:cNvSpPr/>
          <p:nvPr/>
        </p:nvSpPr>
        <p:spPr>
          <a:xfrm>
            <a:off x="557213" y="1286294"/>
            <a:ext cx="7715250" cy="62892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113600"/>
              </a:lnSpc>
              <a:buNone/>
            </a:pPr>
            <a:r>
              <a:rPr lang="en-US" sz="1550" b="1" dirty="0">
                <a:solidFill>
                  <a:srgbClr val="475569"/>
                </a:solidFill>
                <a:latin typeface="Noto Sans TC ExtraBold" pitchFamily="34" charset="0"/>
                <a:ea typeface="Noto Sans TC ExtraBold" pitchFamily="34" charset="-122"/>
                <a:cs typeface="Noto Sans TC ExtraBold" pitchFamily="34" charset="-120"/>
              </a:rPr>
              <a:t>法律 AI 的可用性，不只取決於找得到資料，而是資料能否被放進正確引用與核實流程。</a:t>
            </a:r>
            <a:endParaRPr lang="en-US" sz="1550" dirty="0"/>
          </a:p>
        </p:txBody>
      </p:sp>
      <p:sp>
        <p:nvSpPr>
          <p:cNvPr id="6" name="Shape 3"/>
          <p:cNvSpPr/>
          <p:nvPr/>
        </p:nvSpPr>
        <p:spPr>
          <a:xfrm>
            <a:off x="557213" y="2158110"/>
            <a:ext cx="2552691" cy="1828800"/>
          </a:xfrm>
          <a:prstGeom prst="rect">
            <a:avLst/>
          </a:prstGeom>
          <a:solidFill>
            <a:srgbClr val="FFFFFF">
              <a:alpha val="86000"/>
            </a:srgbClr>
          </a:solidFill>
          <a:ln/>
        </p:spPr>
      </p:sp>
      <p:sp>
        <p:nvSpPr>
          <p:cNvPr id="7" name="Shape 4"/>
          <p:cNvSpPr/>
          <p:nvPr/>
        </p:nvSpPr>
        <p:spPr>
          <a:xfrm>
            <a:off x="557213" y="2158110"/>
            <a:ext cx="2552691" cy="42863"/>
          </a:xfrm>
          <a:prstGeom prst="rect">
            <a:avLst/>
          </a:prstGeom>
          <a:solidFill>
            <a:srgbClr val="A78BFA"/>
          </a:solidFill>
          <a:ln/>
        </p:spPr>
      </p:sp>
      <p:sp>
        <p:nvSpPr>
          <p:cNvPr id="8" name="Shape 5"/>
          <p:cNvSpPr/>
          <p:nvPr/>
        </p:nvSpPr>
        <p:spPr>
          <a:xfrm>
            <a:off x="3102759" y="2158110"/>
            <a:ext cx="7144" cy="1828800"/>
          </a:xfrm>
          <a:prstGeom prst="rect">
            <a:avLst/>
          </a:prstGeom>
          <a:solidFill>
            <a:srgbClr val="E7DCFC"/>
          </a:solidFill>
          <a:ln/>
        </p:spPr>
      </p:sp>
      <p:sp>
        <p:nvSpPr>
          <p:cNvPr id="9" name="Shape 6"/>
          <p:cNvSpPr/>
          <p:nvPr/>
        </p:nvSpPr>
        <p:spPr>
          <a:xfrm>
            <a:off x="557213" y="3979766"/>
            <a:ext cx="2552691" cy="7144"/>
          </a:xfrm>
          <a:prstGeom prst="rect">
            <a:avLst/>
          </a:prstGeom>
          <a:solidFill>
            <a:srgbClr val="E7DCFC"/>
          </a:solidFill>
          <a:ln/>
        </p:spPr>
      </p:sp>
      <p:sp>
        <p:nvSpPr>
          <p:cNvPr id="10" name="Shape 7"/>
          <p:cNvSpPr/>
          <p:nvPr/>
        </p:nvSpPr>
        <p:spPr>
          <a:xfrm>
            <a:off x="557213" y="2158110"/>
            <a:ext cx="7144" cy="1828800"/>
          </a:xfrm>
          <a:prstGeom prst="rect">
            <a:avLst/>
          </a:prstGeom>
          <a:solidFill>
            <a:srgbClr val="E7DCFC"/>
          </a:solidFill>
          <a:ln/>
        </p:spPr>
      </p:sp>
      <p:sp>
        <p:nvSpPr>
          <p:cNvPr id="11" name="Text 8"/>
          <p:cNvSpPr/>
          <p:nvPr/>
        </p:nvSpPr>
        <p:spPr>
          <a:xfrm>
            <a:off x="728663" y="2358135"/>
            <a:ext cx="2209791" cy="279304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2000"/>
              </a:lnSpc>
              <a:buNone/>
            </a:pPr>
            <a:r>
              <a:rPr lang="en-US" sz="1700" b="1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RAG</a:t>
            </a:r>
            <a:endParaRPr lang="en-US" sz="1700" dirty="0"/>
          </a:p>
        </p:txBody>
      </p:sp>
      <p:sp>
        <p:nvSpPr>
          <p:cNvPr id="12" name="Text 9"/>
          <p:cNvSpPr/>
          <p:nvPr/>
        </p:nvSpPr>
        <p:spPr>
          <a:xfrm>
            <a:off x="728663" y="2794602"/>
            <a:ext cx="2209791" cy="110326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114400"/>
              </a:lnSpc>
              <a:buNone/>
            </a:pPr>
            <a:r>
              <a:rPr lang="en-US" sz="13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負責召回。</a:t>
            </a:r>
            <a:r>
              <a:rPr lang="en-US" sz="135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先找出可能相</a:t>
            </a:r>
            <a:r>
              <a:rPr lang="en-US" sz="135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關的法條、裁判與文件，</a:t>
            </a:r>
            <a:r>
              <a:rPr lang="en-US" sz="135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降低模型憑空回答的機</a:t>
            </a:r>
            <a:r>
              <a:rPr lang="en-US" sz="135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率。</a:t>
            </a:r>
            <a:endParaRPr lang="en-US" sz="1350" dirty="0"/>
          </a:p>
        </p:txBody>
      </p:sp>
      <p:sp>
        <p:nvSpPr>
          <p:cNvPr id="13" name="Shape 10"/>
          <p:cNvSpPr/>
          <p:nvPr/>
        </p:nvSpPr>
        <p:spPr>
          <a:xfrm>
            <a:off x="3295641" y="2158110"/>
            <a:ext cx="2552691" cy="1828800"/>
          </a:xfrm>
          <a:prstGeom prst="rect">
            <a:avLst/>
          </a:prstGeom>
          <a:solidFill>
            <a:srgbClr val="FFFFFF">
              <a:alpha val="86000"/>
            </a:srgbClr>
          </a:solidFill>
          <a:ln/>
        </p:spPr>
      </p:sp>
      <p:sp>
        <p:nvSpPr>
          <p:cNvPr id="14" name="Shape 11"/>
          <p:cNvSpPr/>
          <p:nvPr/>
        </p:nvSpPr>
        <p:spPr>
          <a:xfrm>
            <a:off x="3295641" y="2158110"/>
            <a:ext cx="2552691" cy="42863"/>
          </a:xfrm>
          <a:prstGeom prst="rect">
            <a:avLst/>
          </a:prstGeom>
          <a:solidFill>
            <a:srgbClr val="7C3AED"/>
          </a:solidFill>
          <a:ln/>
        </p:spPr>
      </p:sp>
      <p:sp>
        <p:nvSpPr>
          <p:cNvPr id="15" name="Shape 12"/>
          <p:cNvSpPr/>
          <p:nvPr/>
        </p:nvSpPr>
        <p:spPr>
          <a:xfrm>
            <a:off x="5841188" y="2158110"/>
            <a:ext cx="7144" cy="1828800"/>
          </a:xfrm>
          <a:prstGeom prst="rect">
            <a:avLst/>
          </a:prstGeom>
          <a:solidFill>
            <a:srgbClr val="E7DCFC"/>
          </a:solidFill>
          <a:ln/>
        </p:spPr>
      </p:sp>
      <p:sp>
        <p:nvSpPr>
          <p:cNvPr id="16" name="Shape 13"/>
          <p:cNvSpPr/>
          <p:nvPr/>
        </p:nvSpPr>
        <p:spPr>
          <a:xfrm>
            <a:off x="3295641" y="3979766"/>
            <a:ext cx="2552691" cy="7144"/>
          </a:xfrm>
          <a:prstGeom prst="rect">
            <a:avLst/>
          </a:prstGeom>
          <a:solidFill>
            <a:srgbClr val="E7DCFC"/>
          </a:solidFill>
          <a:ln/>
        </p:spPr>
      </p:sp>
      <p:sp>
        <p:nvSpPr>
          <p:cNvPr id="17" name="Shape 14"/>
          <p:cNvSpPr/>
          <p:nvPr/>
        </p:nvSpPr>
        <p:spPr>
          <a:xfrm>
            <a:off x="3295641" y="2158110"/>
            <a:ext cx="7144" cy="1828800"/>
          </a:xfrm>
          <a:prstGeom prst="rect">
            <a:avLst/>
          </a:prstGeom>
          <a:solidFill>
            <a:srgbClr val="E7DCFC"/>
          </a:solidFill>
          <a:ln/>
        </p:spPr>
      </p:sp>
      <p:sp>
        <p:nvSpPr>
          <p:cNvPr id="18" name="Text 15"/>
          <p:cNvSpPr/>
          <p:nvPr/>
        </p:nvSpPr>
        <p:spPr>
          <a:xfrm>
            <a:off x="3467091" y="2358135"/>
            <a:ext cx="2209791" cy="279304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2000"/>
              </a:lnSpc>
              <a:buNone/>
            </a:pPr>
            <a:r>
              <a:rPr lang="en-US" sz="1700" b="1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lawRef</a:t>
            </a:r>
            <a:endParaRPr lang="en-US" sz="1700" dirty="0"/>
          </a:p>
        </p:txBody>
      </p:sp>
      <p:sp>
        <p:nvSpPr>
          <p:cNvPr id="19" name="Text 16"/>
          <p:cNvSpPr/>
          <p:nvPr/>
        </p:nvSpPr>
        <p:spPr>
          <a:xfrm>
            <a:off x="3467091" y="2794602"/>
            <a:ext cx="2209791" cy="82744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114400"/>
              </a:lnSpc>
              <a:buNone/>
            </a:pPr>
            <a:r>
              <a:rPr lang="en-US" sz="13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負責結構。</a:t>
            </a:r>
            <a:r>
              <a:rPr lang="en-US" sz="135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解析條號、裁</a:t>
            </a:r>
            <a:r>
              <a:rPr lang="en-US" sz="135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判、修法時間與引用位</a:t>
            </a:r>
            <a:r>
              <a:rPr lang="en-US" sz="135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置，讓來源可以被追蹤。</a:t>
            </a:r>
            <a:endParaRPr lang="en-US" sz="1350" dirty="0"/>
          </a:p>
        </p:txBody>
      </p:sp>
      <p:sp>
        <p:nvSpPr>
          <p:cNvPr id="20" name="Shape 17"/>
          <p:cNvSpPr/>
          <p:nvPr/>
        </p:nvSpPr>
        <p:spPr>
          <a:xfrm>
            <a:off x="6034069" y="2158110"/>
            <a:ext cx="2552719" cy="1828800"/>
          </a:xfrm>
          <a:prstGeom prst="rect">
            <a:avLst/>
          </a:prstGeom>
          <a:solidFill>
            <a:srgbClr val="FFFFFF">
              <a:alpha val="86000"/>
            </a:srgbClr>
          </a:solidFill>
          <a:ln/>
        </p:spPr>
      </p:sp>
      <p:sp>
        <p:nvSpPr>
          <p:cNvPr id="21" name="Shape 18"/>
          <p:cNvSpPr/>
          <p:nvPr/>
        </p:nvSpPr>
        <p:spPr>
          <a:xfrm>
            <a:off x="6034069" y="2158110"/>
            <a:ext cx="2552719" cy="42863"/>
          </a:xfrm>
          <a:prstGeom prst="rect">
            <a:avLst/>
          </a:prstGeom>
          <a:solidFill>
            <a:srgbClr val="2DD4BF"/>
          </a:solidFill>
          <a:ln/>
        </p:spPr>
      </p:sp>
      <p:sp>
        <p:nvSpPr>
          <p:cNvPr id="22" name="Shape 19"/>
          <p:cNvSpPr/>
          <p:nvPr/>
        </p:nvSpPr>
        <p:spPr>
          <a:xfrm>
            <a:off x="8579644" y="2158110"/>
            <a:ext cx="7144" cy="1828800"/>
          </a:xfrm>
          <a:prstGeom prst="rect">
            <a:avLst/>
          </a:prstGeom>
          <a:solidFill>
            <a:srgbClr val="E7DCFC"/>
          </a:solidFill>
          <a:ln/>
        </p:spPr>
      </p:sp>
      <p:sp>
        <p:nvSpPr>
          <p:cNvPr id="23" name="Shape 20"/>
          <p:cNvSpPr/>
          <p:nvPr/>
        </p:nvSpPr>
        <p:spPr>
          <a:xfrm>
            <a:off x="6034069" y="3979766"/>
            <a:ext cx="2552719" cy="7144"/>
          </a:xfrm>
          <a:prstGeom prst="rect">
            <a:avLst/>
          </a:prstGeom>
          <a:solidFill>
            <a:srgbClr val="E7DCFC"/>
          </a:solidFill>
          <a:ln/>
        </p:spPr>
      </p:sp>
      <p:sp>
        <p:nvSpPr>
          <p:cNvPr id="24" name="Shape 21"/>
          <p:cNvSpPr/>
          <p:nvPr/>
        </p:nvSpPr>
        <p:spPr>
          <a:xfrm>
            <a:off x="6034069" y="2158110"/>
            <a:ext cx="7144" cy="1828800"/>
          </a:xfrm>
          <a:prstGeom prst="rect">
            <a:avLst/>
          </a:prstGeom>
          <a:solidFill>
            <a:srgbClr val="E7DCFC"/>
          </a:solidFill>
          <a:ln/>
        </p:spPr>
      </p:sp>
      <p:sp>
        <p:nvSpPr>
          <p:cNvPr id="25" name="Text 22"/>
          <p:cNvSpPr/>
          <p:nvPr/>
        </p:nvSpPr>
        <p:spPr>
          <a:xfrm>
            <a:off x="6205519" y="2358135"/>
            <a:ext cx="2209819" cy="279304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2000"/>
              </a:lnSpc>
              <a:buNone/>
            </a:pPr>
            <a:r>
              <a:rPr lang="en-US" sz="1700" b="1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RefLaw</a:t>
            </a:r>
            <a:endParaRPr lang="en-US" sz="1700" dirty="0"/>
          </a:p>
        </p:txBody>
      </p:sp>
      <p:sp>
        <p:nvSpPr>
          <p:cNvPr id="26" name="Text 23"/>
          <p:cNvSpPr/>
          <p:nvPr/>
        </p:nvSpPr>
        <p:spPr>
          <a:xfrm>
            <a:off x="6205519" y="2794602"/>
            <a:ext cx="2209819" cy="82744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114400"/>
              </a:lnSpc>
              <a:buNone/>
            </a:pPr>
            <a:r>
              <a:rPr lang="en-US" sz="13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負責核實。</a:t>
            </a:r>
            <a:r>
              <a:rPr lang="en-US" sz="135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把引用回查到</a:t>
            </a:r>
            <a:r>
              <a:rPr lang="en-US" sz="135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規則、上下文與適用性，</a:t>
            </a:r>
            <a:r>
              <a:rPr lang="en-US" sz="135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判斷答案是否站得住。</a:t>
            </a:r>
            <a:endParaRPr lang="en-US" sz="1350" dirty="0"/>
          </a:p>
        </p:txBody>
      </p:sp>
      <p:sp>
        <p:nvSpPr>
          <p:cNvPr id="27" name="Shape 24"/>
          <p:cNvSpPr/>
          <p:nvPr/>
        </p:nvSpPr>
        <p:spPr>
          <a:xfrm>
            <a:off x="557213" y="4158360"/>
            <a:ext cx="8029575" cy="442913"/>
          </a:xfrm>
          <a:prstGeom prst="rect">
            <a:avLst/>
          </a:prstGeom>
          <a:solidFill>
            <a:srgbClr val="1F2340"/>
          </a:solidFill>
          <a:ln/>
        </p:spPr>
      </p:sp>
      <p:sp>
        <p:nvSpPr>
          <p:cNvPr id="28" name="Text 25"/>
          <p:cNvSpPr/>
          <p:nvPr/>
        </p:nvSpPr>
        <p:spPr>
          <a:xfrm>
            <a:off x="2625328" y="4249443"/>
            <a:ext cx="2700338" cy="26074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1350" b="1" dirty="0">
                <a:solidFill>
                  <a:srgbClr val="2DD4BF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不是讓模型更會說，而是讓答案</a:t>
            </a:r>
            <a:endParaRPr lang="en-US" sz="1350" dirty="0"/>
          </a:p>
        </p:txBody>
      </p:sp>
      <p:sp>
        <p:nvSpPr>
          <p:cNvPr id="29" name="Text 26"/>
          <p:cNvSpPr/>
          <p:nvPr/>
        </p:nvSpPr>
        <p:spPr>
          <a:xfrm>
            <a:off x="5439966" y="4249443"/>
            <a:ext cx="771525" cy="26074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1350" b="1" dirty="0">
                <a:solidFill>
                  <a:srgbClr val="2DD4BF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更能被查</a:t>
            </a:r>
            <a:endParaRPr lang="en-US" sz="1350" dirty="0"/>
          </a:p>
        </p:txBody>
      </p:sp>
      <p:sp>
        <p:nvSpPr>
          <p:cNvPr id="30" name="Text 27"/>
          <p:cNvSpPr/>
          <p:nvPr/>
        </p:nvSpPr>
        <p:spPr>
          <a:xfrm>
            <a:off x="6325791" y="4249443"/>
            <a:ext cx="192881" cy="26074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1350" b="1" dirty="0">
                <a:solidFill>
                  <a:srgbClr val="2DD4BF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。</a:t>
            </a:r>
            <a:endParaRPr lang="en-US" sz="1350" dirty="0"/>
          </a:p>
        </p:txBody>
      </p:sp>
      <p:sp>
        <p:nvSpPr>
          <p:cNvPr id="31" name="Text 28"/>
          <p:cNvSpPr/>
          <p:nvPr/>
        </p:nvSpPr>
        <p:spPr>
          <a:xfrm>
            <a:off x="7780967" y="4872038"/>
            <a:ext cx="1134433" cy="11430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0000"/>
              </a:lnSpc>
              <a:buNone/>
            </a:pPr>
            <a:r>
              <a:rPr lang="en-US" sz="800" b="1" dirty="0">
                <a:solidFill>
                  <a:srgbClr val="7C3AED">
                    <a:alpha val="86000"/>
                  </a:srgbClr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SuitAI™️ · PiSuAI™️</a:t>
            </a:r>
            <a:endParaRPr lang="en-US" sz="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2925" y="457200"/>
            <a:ext cx="8058150" cy="14644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indent="0" marL="0">
              <a:buNone/>
            </a:pPr>
            <a:r>
              <a:rPr lang="en-US" sz="900" b="1" spc="4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LEGAL REASONING</a:t>
            </a:r>
            <a:endParaRPr lang="en-US" sz="900" dirty="0"/>
          </a:p>
        </p:txBody>
      </p:sp>
      <p:sp>
        <p:nvSpPr>
          <p:cNvPr id="4" name="Shape 1"/>
          <p:cNvSpPr/>
          <p:nvPr/>
        </p:nvSpPr>
        <p:spPr>
          <a:xfrm>
            <a:off x="542925" y="1418034"/>
            <a:ext cx="1714500" cy="1785938"/>
          </a:xfrm>
          <a:prstGeom prst="rect">
            <a:avLst/>
          </a:prstGeom>
          <a:solidFill>
            <a:srgbClr val="EDE9FE"/>
          </a:solidFill>
          <a:ln w="9144">
            <a:solidFill>
              <a:srgbClr val="7C3AED">
                <a:alpha val="24000"/>
              </a:srgbClr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1294498" y="1966652"/>
            <a:ext cx="211355" cy="1875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indent="0" marL="0">
              <a:buNone/>
            </a:pPr>
            <a:r>
              <a:rPr lang="en-US" sz="1150" b="1" spc="2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01</a:t>
            </a:r>
            <a:endParaRPr lang="en-US" sz="1150" dirty="0"/>
          </a:p>
        </p:txBody>
      </p:sp>
      <p:sp>
        <p:nvSpPr>
          <p:cNvPr id="6" name="Text 3"/>
          <p:cNvSpPr/>
          <p:nvPr/>
        </p:nvSpPr>
        <p:spPr>
          <a:xfrm>
            <a:off x="939403" y="2311338"/>
            <a:ext cx="921544" cy="34401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indent="0" marL="0">
              <a:lnSpc>
                <a:spcPct val="89600"/>
              </a:lnSpc>
              <a:buNone/>
            </a:pPr>
            <a:r>
              <a:rPr lang="en-US" sz="21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大前提</a:t>
            </a:r>
            <a:endParaRPr lang="en-US" sz="2150" dirty="0"/>
          </a:p>
        </p:txBody>
      </p:sp>
      <p:sp>
        <p:nvSpPr>
          <p:cNvPr id="7" name="Shape 4"/>
          <p:cNvSpPr/>
          <p:nvPr/>
        </p:nvSpPr>
        <p:spPr>
          <a:xfrm>
            <a:off x="2657475" y="1418034"/>
            <a:ext cx="1714500" cy="1785938"/>
          </a:xfrm>
          <a:prstGeom prst="rect">
            <a:avLst/>
          </a:prstGeom>
          <a:solidFill>
            <a:srgbClr val="EDE9FE"/>
          </a:solidFill>
          <a:ln w="9144">
            <a:solidFill>
              <a:srgbClr val="7C3AED">
                <a:alpha val="24000"/>
              </a:srgbClr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3409048" y="1966652"/>
            <a:ext cx="211355" cy="1875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indent="0" marL="0">
              <a:buNone/>
            </a:pPr>
            <a:r>
              <a:rPr lang="en-US" sz="1150" b="1" spc="2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02</a:t>
            </a:r>
            <a:endParaRPr lang="en-US" sz="1150" dirty="0"/>
          </a:p>
        </p:txBody>
      </p:sp>
      <p:sp>
        <p:nvSpPr>
          <p:cNvPr id="9" name="Text 6"/>
          <p:cNvSpPr/>
          <p:nvPr/>
        </p:nvSpPr>
        <p:spPr>
          <a:xfrm>
            <a:off x="3053953" y="2311338"/>
            <a:ext cx="921544" cy="34401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indent="0" marL="0">
              <a:lnSpc>
                <a:spcPct val="89600"/>
              </a:lnSpc>
              <a:buNone/>
            </a:pPr>
            <a:r>
              <a:rPr lang="en-US" sz="21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小前提</a:t>
            </a:r>
            <a:endParaRPr lang="en-US" sz="2150" dirty="0"/>
          </a:p>
        </p:txBody>
      </p:sp>
      <p:sp>
        <p:nvSpPr>
          <p:cNvPr id="10" name="Shape 7"/>
          <p:cNvSpPr/>
          <p:nvPr/>
        </p:nvSpPr>
        <p:spPr>
          <a:xfrm>
            <a:off x="4772025" y="1418034"/>
            <a:ext cx="1714500" cy="1785938"/>
          </a:xfrm>
          <a:prstGeom prst="rect">
            <a:avLst/>
          </a:prstGeom>
          <a:solidFill>
            <a:srgbClr val="EDE9FE"/>
          </a:solidFill>
          <a:ln w="9144">
            <a:solidFill>
              <a:srgbClr val="7C3AED">
                <a:alpha val="24000"/>
              </a:srgbClr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5523598" y="1966652"/>
            <a:ext cx="211355" cy="1875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indent="0" marL="0">
              <a:buNone/>
            </a:pPr>
            <a:r>
              <a:rPr lang="en-US" sz="1150" b="1" spc="2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03</a:t>
            </a:r>
            <a:endParaRPr lang="en-US" sz="1150" dirty="0"/>
          </a:p>
        </p:txBody>
      </p:sp>
      <p:sp>
        <p:nvSpPr>
          <p:cNvPr id="12" name="Text 9"/>
          <p:cNvSpPr/>
          <p:nvPr/>
        </p:nvSpPr>
        <p:spPr>
          <a:xfrm>
            <a:off x="5322094" y="2311338"/>
            <a:ext cx="614363" cy="34401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indent="0" marL="0">
              <a:lnSpc>
                <a:spcPct val="89600"/>
              </a:lnSpc>
              <a:buNone/>
            </a:pPr>
            <a:r>
              <a:rPr lang="en-US" sz="21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涵攝</a:t>
            </a:r>
            <a:endParaRPr lang="en-US" sz="2150" dirty="0"/>
          </a:p>
        </p:txBody>
      </p:sp>
      <p:sp>
        <p:nvSpPr>
          <p:cNvPr id="13" name="Shape 10"/>
          <p:cNvSpPr/>
          <p:nvPr/>
        </p:nvSpPr>
        <p:spPr>
          <a:xfrm>
            <a:off x="6886575" y="1418034"/>
            <a:ext cx="1714500" cy="1785938"/>
          </a:xfrm>
          <a:prstGeom prst="rect">
            <a:avLst/>
          </a:prstGeom>
          <a:solidFill>
            <a:srgbClr val="CCFBF1"/>
          </a:solidFill>
          <a:ln/>
        </p:spPr>
      </p:sp>
      <p:sp>
        <p:nvSpPr>
          <p:cNvPr id="14" name="Shape 11"/>
          <p:cNvSpPr/>
          <p:nvPr/>
        </p:nvSpPr>
        <p:spPr>
          <a:xfrm>
            <a:off x="6886575" y="1418034"/>
            <a:ext cx="1714500" cy="57150"/>
          </a:xfrm>
          <a:prstGeom prst="rect">
            <a:avLst/>
          </a:prstGeom>
          <a:solidFill>
            <a:srgbClr val="2DD4BF"/>
          </a:solidFill>
          <a:ln/>
        </p:spPr>
      </p:sp>
      <p:sp>
        <p:nvSpPr>
          <p:cNvPr id="15" name="Shape 12"/>
          <p:cNvSpPr/>
          <p:nvPr/>
        </p:nvSpPr>
        <p:spPr>
          <a:xfrm>
            <a:off x="8593931" y="1418034"/>
            <a:ext cx="7144" cy="1785938"/>
          </a:xfrm>
          <a:prstGeom prst="rect">
            <a:avLst/>
          </a:prstGeom>
          <a:solidFill>
            <a:srgbClr val="E0D0FB"/>
          </a:solidFill>
          <a:ln/>
        </p:spPr>
      </p:sp>
      <p:sp>
        <p:nvSpPr>
          <p:cNvPr id="16" name="Shape 13"/>
          <p:cNvSpPr/>
          <p:nvPr/>
        </p:nvSpPr>
        <p:spPr>
          <a:xfrm>
            <a:off x="6886575" y="3196828"/>
            <a:ext cx="1714500" cy="7144"/>
          </a:xfrm>
          <a:prstGeom prst="rect">
            <a:avLst/>
          </a:prstGeom>
          <a:solidFill>
            <a:srgbClr val="E0D0FB"/>
          </a:solidFill>
          <a:ln/>
        </p:spPr>
      </p:sp>
      <p:sp>
        <p:nvSpPr>
          <p:cNvPr id="17" name="Shape 14"/>
          <p:cNvSpPr/>
          <p:nvPr/>
        </p:nvSpPr>
        <p:spPr>
          <a:xfrm>
            <a:off x="6886575" y="1418034"/>
            <a:ext cx="7144" cy="1785938"/>
          </a:xfrm>
          <a:prstGeom prst="rect">
            <a:avLst/>
          </a:prstGeom>
          <a:solidFill>
            <a:srgbClr val="E0D0FB"/>
          </a:solidFill>
          <a:ln/>
        </p:spPr>
      </p:sp>
      <p:sp>
        <p:nvSpPr>
          <p:cNvPr id="18" name="Text 15"/>
          <p:cNvSpPr/>
          <p:nvPr/>
        </p:nvSpPr>
        <p:spPr>
          <a:xfrm>
            <a:off x="7638148" y="1966652"/>
            <a:ext cx="211355" cy="1875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indent="0" marL="0">
              <a:buNone/>
            </a:pPr>
            <a:r>
              <a:rPr lang="en-US" sz="1150" b="1" spc="2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04</a:t>
            </a:r>
            <a:endParaRPr lang="en-US" sz="1150" dirty="0"/>
          </a:p>
        </p:txBody>
      </p:sp>
      <p:sp>
        <p:nvSpPr>
          <p:cNvPr id="19" name="Text 16"/>
          <p:cNvSpPr/>
          <p:nvPr/>
        </p:nvSpPr>
        <p:spPr>
          <a:xfrm>
            <a:off x="7436644" y="2311338"/>
            <a:ext cx="614363" cy="34401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indent="0" marL="0">
              <a:lnSpc>
                <a:spcPct val="89600"/>
              </a:lnSpc>
              <a:buNone/>
            </a:pPr>
            <a:r>
              <a:rPr lang="en-US" sz="21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結論</a:t>
            </a:r>
            <a:endParaRPr lang="en-US" sz="2150" dirty="0"/>
          </a:p>
        </p:txBody>
      </p:sp>
      <p:sp>
        <p:nvSpPr>
          <p:cNvPr id="20" name="Shape 17"/>
          <p:cNvSpPr/>
          <p:nvPr/>
        </p:nvSpPr>
        <p:spPr>
          <a:xfrm>
            <a:off x="1500188" y="3975497"/>
            <a:ext cx="6143625" cy="528638"/>
          </a:xfrm>
          <a:prstGeom prst="rect">
            <a:avLst/>
          </a:prstGeom>
          <a:solidFill>
            <a:srgbClr val="1F2340"/>
          </a:solidFill>
          <a:ln/>
        </p:spPr>
      </p:sp>
      <p:sp>
        <p:nvSpPr>
          <p:cNvPr id="21" name="Text 18"/>
          <p:cNvSpPr/>
          <p:nvPr/>
        </p:nvSpPr>
        <p:spPr>
          <a:xfrm>
            <a:off x="2619356" y="4094262"/>
            <a:ext cx="2047912" cy="29110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C4B5F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成文法 AI 的推理骨架</a:t>
            </a:r>
            <a:endParaRPr lang="en-US" sz="1500" dirty="0"/>
          </a:p>
        </p:txBody>
      </p:sp>
      <p:sp>
        <p:nvSpPr>
          <p:cNvPr id="22" name="Text 19"/>
          <p:cNvSpPr/>
          <p:nvPr/>
        </p:nvSpPr>
        <p:spPr>
          <a:xfrm>
            <a:off x="4810144" y="4094262"/>
            <a:ext cx="1714500" cy="29110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C4B5F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不是相似案例搜尋</a:t>
            </a:r>
            <a:endParaRPr lang="en-US" sz="1500" dirty="0"/>
          </a:p>
        </p:txBody>
      </p:sp>
      <p:sp>
        <p:nvSpPr>
          <p:cNvPr id="23" name="Text 20"/>
          <p:cNvSpPr/>
          <p:nvPr/>
        </p:nvSpPr>
        <p:spPr>
          <a:xfrm>
            <a:off x="7780967" y="4872038"/>
            <a:ext cx="1134433" cy="11430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0000"/>
              </a:lnSpc>
              <a:buNone/>
            </a:pPr>
            <a:r>
              <a:rPr lang="en-US" sz="800" b="1" dirty="0">
                <a:solidFill>
                  <a:srgbClr val="7C3AED">
                    <a:alpha val="86000"/>
                  </a:srgbClr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SuitAI™️ · PiSuAI™️</a:t>
            </a:r>
            <a:endParaRPr lang="en-US" sz="8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57213" y="414338"/>
            <a:ext cx="2821781" cy="14644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900" b="1" spc="4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TEXT EXPLANATION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557213" y="732234"/>
            <a:ext cx="2821781" cy="86322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91200"/>
              </a:lnSpc>
              <a:buNone/>
            </a:pPr>
            <a:r>
              <a:rPr lang="en-US" sz="2700" b="1" spc="-1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成文法三段論是</a:t>
            </a:r>
            <a:r>
              <a:rPr lang="en-US" sz="2700" b="1" spc="-1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推理骨架</a:t>
            </a:r>
            <a:endParaRPr lang="en-US" sz="2700" dirty="0"/>
          </a:p>
        </p:txBody>
      </p:sp>
      <p:sp>
        <p:nvSpPr>
          <p:cNvPr id="5" name="Text 2"/>
          <p:cNvSpPr/>
          <p:nvPr/>
        </p:nvSpPr>
        <p:spPr>
          <a:xfrm>
            <a:off x="557213" y="1838344"/>
            <a:ext cx="2821781" cy="91292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113600"/>
              </a:lnSpc>
              <a:buNone/>
            </a:pPr>
            <a:r>
              <a:rPr lang="en-US" sz="1500" b="1" dirty="0">
                <a:solidFill>
                  <a:srgbClr val="475569"/>
                </a:solidFill>
                <a:latin typeface="Noto Sans TC ExtraBold" pitchFamily="34" charset="0"/>
                <a:ea typeface="Noto Sans TC ExtraBold" pitchFamily="34" charset="-122"/>
                <a:cs typeface="Noto Sans TC ExtraBold" pitchFamily="34" charset="-120"/>
              </a:rPr>
              <a:t>法律 AI 若只找相似案例，仍然無法完成法規範到具體事實的法律判斷。</a:t>
            </a:r>
            <a:endParaRPr lang="en-US" sz="1500" dirty="0"/>
          </a:p>
        </p:txBody>
      </p:sp>
      <p:sp>
        <p:nvSpPr>
          <p:cNvPr id="6" name="Text 3"/>
          <p:cNvSpPr/>
          <p:nvPr/>
        </p:nvSpPr>
        <p:spPr>
          <a:xfrm>
            <a:off x="3721894" y="715882"/>
            <a:ext cx="900113" cy="26130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4400"/>
              </a:lnSpc>
              <a:buNone/>
            </a:pPr>
            <a:r>
              <a:rPr lang="en-US" sz="1550" b="1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大前提</a:t>
            </a:r>
            <a:endParaRPr lang="en-US" sz="1550" dirty="0"/>
          </a:p>
        </p:txBody>
      </p:sp>
      <p:sp>
        <p:nvSpPr>
          <p:cNvPr id="7" name="Text 4"/>
          <p:cNvSpPr/>
          <p:nvPr/>
        </p:nvSpPr>
        <p:spPr>
          <a:xfrm>
            <a:off x="4622006" y="574514"/>
            <a:ext cx="4029075" cy="5440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108800"/>
              </a:lnSpc>
              <a:buNone/>
            </a:pPr>
            <a:r>
              <a:rPr lang="en-US" sz="140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先確定規範。</a:t>
            </a:r>
            <a:r>
              <a:rPr lang="en-US" sz="140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找出適用法條、構成要件與例</a:t>
            </a:r>
            <a:r>
              <a:rPr lang="en-US" sz="140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外。</a:t>
            </a:r>
            <a:endParaRPr lang="en-US" sz="1400" dirty="0"/>
          </a:p>
        </p:txBody>
      </p:sp>
      <p:sp>
        <p:nvSpPr>
          <p:cNvPr id="8" name="Text 5"/>
          <p:cNvSpPr/>
          <p:nvPr/>
        </p:nvSpPr>
        <p:spPr>
          <a:xfrm>
            <a:off x="3721894" y="1544557"/>
            <a:ext cx="900113" cy="26130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4400"/>
              </a:lnSpc>
              <a:buNone/>
            </a:pPr>
            <a:r>
              <a:rPr lang="en-US" sz="1550" b="1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小前提</a:t>
            </a:r>
            <a:endParaRPr lang="en-US" sz="1550" dirty="0"/>
          </a:p>
        </p:txBody>
      </p:sp>
      <p:sp>
        <p:nvSpPr>
          <p:cNvPr id="9" name="Text 6"/>
          <p:cNvSpPr/>
          <p:nvPr/>
        </p:nvSpPr>
        <p:spPr>
          <a:xfrm>
            <a:off x="4622006" y="1403189"/>
            <a:ext cx="4029075" cy="5440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108800"/>
              </a:lnSpc>
              <a:buNone/>
            </a:pPr>
            <a:r>
              <a:rPr lang="en-US" sz="140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再整理事實。</a:t>
            </a:r>
            <a:r>
              <a:rPr lang="en-US" sz="140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把當事人敘述轉成法律上可判斷</a:t>
            </a:r>
            <a:r>
              <a:rPr lang="en-US" sz="140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的事實。</a:t>
            </a:r>
            <a:endParaRPr lang="en-US" sz="1400" dirty="0"/>
          </a:p>
        </p:txBody>
      </p:sp>
      <p:sp>
        <p:nvSpPr>
          <p:cNvPr id="10" name="Text 7"/>
          <p:cNvSpPr/>
          <p:nvPr/>
        </p:nvSpPr>
        <p:spPr>
          <a:xfrm>
            <a:off x="3721894" y="2373232"/>
            <a:ext cx="900113" cy="26130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4400"/>
              </a:lnSpc>
              <a:buNone/>
            </a:pPr>
            <a:r>
              <a:rPr lang="en-US" sz="1550" b="1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涵攝</a:t>
            </a:r>
            <a:endParaRPr lang="en-US" sz="1550" dirty="0"/>
          </a:p>
        </p:txBody>
      </p:sp>
      <p:sp>
        <p:nvSpPr>
          <p:cNvPr id="11" name="Text 8"/>
          <p:cNvSpPr/>
          <p:nvPr/>
        </p:nvSpPr>
        <p:spPr>
          <a:xfrm>
            <a:off x="4622006" y="2231864"/>
            <a:ext cx="4029075" cy="5440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108800"/>
              </a:lnSpc>
              <a:buNone/>
            </a:pPr>
            <a:r>
              <a:rPr lang="en-US" sz="140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逐項對應。</a:t>
            </a:r>
            <a:r>
              <a:rPr lang="en-US" sz="140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檢查事實是否滿足每一個構成要</a:t>
            </a:r>
            <a:r>
              <a:rPr lang="en-US" sz="140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件。</a:t>
            </a:r>
            <a:endParaRPr lang="en-US" sz="1400" dirty="0"/>
          </a:p>
        </p:txBody>
      </p:sp>
      <p:sp>
        <p:nvSpPr>
          <p:cNvPr id="12" name="Text 9"/>
          <p:cNvSpPr/>
          <p:nvPr/>
        </p:nvSpPr>
        <p:spPr>
          <a:xfrm>
            <a:off x="3721894" y="3201907"/>
            <a:ext cx="900113" cy="26130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4400"/>
              </a:lnSpc>
              <a:buNone/>
            </a:pPr>
            <a:r>
              <a:rPr lang="en-US" sz="1550" b="1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結論</a:t>
            </a:r>
            <a:endParaRPr lang="en-US" sz="1550" dirty="0"/>
          </a:p>
        </p:txBody>
      </p:sp>
      <p:sp>
        <p:nvSpPr>
          <p:cNvPr id="13" name="Text 10"/>
          <p:cNvSpPr/>
          <p:nvPr/>
        </p:nvSpPr>
        <p:spPr>
          <a:xfrm>
            <a:off x="4622006" y="3060539"/>
            <a:ext cx="4029075" cy="5440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108800"/>
              </a:lnSpc>
              <a:buNone/>
            </a:pPr>
            <a:r>
              <a:rPr lang="en-US" sz="140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輸出理由。</a:t>
            </a:r>
            <a:r>
              <a:rPr lang="en-US" sz="140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不是只給答案，而是給可檢查的推</a:t>
            </a:r>
            <a:r>
              <a:rPr lang="en-US" sz="140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理路徑。</a:t>
            </a:r>
            <a:endParaRPr lang="en-US" sz="1400" dirty="0"/>
          </a:p>
        </p:txBody>
      </p:sp>
      <p:sp>
        <p:nvSpPr>
          <p:cNvPr id="14" name="Shape 11"/>
          <p:cNvSpPr/>
          <p:nvPr/>
        </p:nvSpPr>
        <p:spPr>
          <a:xfrm>
            <a:off x="3721894" y="3900488"/>
            <a:ext cx="4929188" cy="442913"/>
          </a:xfrm>
          <a:prstGeom prst="rect">
            <a:avLst/>
          </a:prstGeom>
          <a:solidFill>
            <a:srgbClr val="1F2340"/>
          </a:solidFill>
          <a:ln/>
        </p:spPr>
      </p:sp>
      <p:sp>
        <p:nvSpPr>
          <p:cNvPr id="15" name="Text 12"/>
          <p:cNvSpPr/>
          <p:nvPr/>
        </p:nvSpPr>
        <p:spPr>
          <a:xfrm>
            <a:off x="4214813" y="3996928"/>
            <a:ext cx="2600325" cy="25003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2DD4BF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模型要進入法律工作，必須具備</a:t>
            </a:r>
            <a:endParaRPr lang="en-US" sz="1300" dirty="0"/>
          </a:p>
        </p:txBody>
      </p:sp>
      <p:sp>
        <p:nvSpPr>
          <p:cNvPr id="16" name="Text 13"/>
          <p:cNvSpPr/>
          <p:nvPr/>
        </p:nvSpPr>
        <p:spPr>
          <a:xfrm>
            <a:off x="6929438" y="3996928"/>
            <a:ext cx="928688" cy="25003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2DD4BF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規範化推理</a:t>
            </a:r>
            <a:endParaRPr lang="en-US" sz="1300" dirty="0"/>
          </a:p>
        </p:txBody>
      </p:sp>
      <p:sp>
        <p:nvSpPr>
          <p:cNvPr id="17" name="Text 14"/>
          <p:cNvSpPr/>
          <p:nvPr/>
        </p:nvSpPr>
        <p:spPr>
          <a:xfrm>
            <a:off x="7972425" y="3996928"/>
            <a:ext cx="185738" cy="25003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2DD4BF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。</a:t>
            </a:r>
            <a:endParaRPr lang="en-US" sz="1300" dirty="0"/>
          </a:p>
        </p:txBody>
      </p:sp>
      <p:sp>
        <p:nvSpPr>
          <p:cNvPr id="18" name="Text 15"/>
          <p:cNvSpPr/>
          <p:nvPr/>
        </p:nvSpPr>
        <p:spPr>
          <a:xfrm>
            <a:off x="7780967" y="4872038"/>
            <a:ext cx="1134433" cy="11430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0000"/>
              </a:lnSpc>
              <a:buNone/>
            </a:pPr>
            <a:r>
              <a:rPr lang="en-US" sz="800" b="1" dirty="0">
                <a:solidFill>
                  <a:srgbClr val="7C3AED">
                    <a:alpha val="86000"/>
                  </a:srgbClr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SuitAI™️ · PiSuAI™️</a:t>
            </a:r>
            <a:endParaRPr lang="en-US" sz="8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2925" y="471488"/>
            <a:ext cx="8058150" cy="14644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indent="0" marL="0">
              <a:buNone/>
            </a:pPr>
            <a:r>
              <a:rPr lang="en-US" sz="900" b="1" spc="4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ANTI-HALLUCINATION PIPELINE</a:t>
            </a:r>
            <a:endParaRPr lang="en-US" sz="900" dirty="0"/>
          </a:p>
        </p:txBody>
      </p:sp>
      <p:sp>
        <p:nvSpPr>
          <p:cNvPr id="4" name="Shape 1"/>
          <p:cNvSpPr/>
          <p:nvPr/>
        </p:nvSpPr>
        <p:spPr>
          <a:xfrm>
            <a:off x="542925" y="1371600"/>
            <a:ext cx="1714500" cy="1750219"/>
          </a:xfrm>
          <a:prstGeom prst="rect">
            <a:avLst/>
          </a:prstGeom>
          <a:solidFill>
            <a:srgbClr val="EDE9FE"/>
          </a:solidFill>
          <a:ln w="9144">
            <a:solidFill>
              <a:srgbClr val="7C3AED">
                <a:alpha val="24000"/>
              </a:srgbClr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1243403" y="1773603"/>
            <a:ext cx="313544" cy="18216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indent="0" marL="0">
              <a:buNone/>
            </a:pPr>
            <a:r>
              <a:rPr lang="en-US" sz="1100" b="1" spc="2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INC</a:t>
            </a:r>
            <a:endParaRPr lang="en-US" sz="1100" dirty="0"/>
          </a:p>
        </p:txBody>
      </p:sp>
      <p:sp>
        <p:nvSpPr>
          <p:cNvPr id="6" name="Text 3"/>
          <p:cNvSpPr/>
          <p:nvPr/>
        </p:nvSpPr>
        <p:spPr>
          <a:xfrm>
            <a:off x="1143000" y="2112931"/>
            <a:ext cx="514350" cy="60688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indent="0" marL="0">
              <a:lnSpc>
                <a:spcPct val="94400"/>
              </a:lnSpc>
              <a:buNone/>
            </a:pPr>
            <a:r>
              <a:rPr lang="en-US" sz="180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幻覺</a:t>
            </a:r>
            <a:r>
              <a:rPr lang="en-US" sz="180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
</a:t>
            </a:r>
            <a:r>
              <a:rPr lang="en-US" sz="180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事件</a:t>
            </a:r>
            <a:endParaRPr lang="en-US" sz="1800" dirty="0"/>
          </a:p>
        </p:txBody>
      </p:sp>
      <p:sp>
        <p:nvSpPr>
          <p:cNvPr id="7" name="Shape 4"/>
          <p:cNvSpPr/>
          <p:nvPr/>
        </p:nvSpPr>
        <p:spPr>
          <a:xfrm>
            <a:off x="2657475" y="1371600"/>
            <a:ext cx="1714500" cy="1750219"/>
          </a:xfrm>
          <a:prstGeom prst="rect">
            <a:avLst/>
          </a:prstGeom>
          <a:solidFill>
            <a:srgbClr val="EDE9FE"/>
          </a:solidFill>
          <a:ln w="9144">
            <a:solidFill>
              <a:srgbClr val="7C3AED">
                <a:alpha val="24000"/>
              </a:srgbClr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3208325" y="1773603"/>
            <a:ext cx="612772" cy="18216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indent="0" marL="0">
              <a:buNone/>
            </a:pPr>
            <a:r>
              <a:rPr lang="en-US" sz="1100" b="1" spc="2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TRACE</a:t>
            </a:r>
            <a:endParaRPr lang="en-US" sz="1100" dirty="0"/>
          </a:p>
        </p:txBody>
      </p:sp>
      <p:sp>
        <p:nvSpPr>
          <p:cNvPr id="9" name="Text 6"/>
          <p:cNvSpPr/>
          <p:nvPr/>
        </p:nvSpPr>
        <p:spPr>
          <a:xfrm>
            <a:off x="3257550" y="2112931"/>
            <a:ext cx="514350" cy="60688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indent="0" marL="0">
              <a:lnSpc>
                <a:spcPct val="94400"/>
              </a:lnSpc>
              <a:buNone/>
            </a:pPr>
            <a:r>
              <a:rPr lang="en-US" sz="180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引用</a:t>
            </a:r>
            <a:r>
              <a:rPr lang="en-US" sz="180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
</a:t>
            </a:r>
            <a:r>
              <a:rPr lang="en-US" sz="180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斷裂</a:t>
            </a:r>
            <a:endParaRPr lang="en-US" sz="1800" dirty="0"/>
          </a:p>
        </p:txBody>
      </p:sp>
      <p:sp>
        <p:nvSpPr>
          <p:cNvPr id="10" name="Shape 7"/>
          <p:cNvSpPr/>
          <p:nvPr/>
        </p:nvSpPr>
        <p:spPr>
          <a:xfrm>
            <a:off x="4772025" y="1371600"/>
            <a:ext cx="1714500" cy="1750219"/>
          </a:xfrm>
          <a:prstGeom prst="rect">
            <a:avLst/>
          </a:prstGeom>
          <a:solidFill>
            <a:srgbClr val="EDE9FE"/>
          </a:solidFill>
          <a:ln w="9144">
            <a:solidFill>
              <a:srgbClr val="7C3AED">
                <a:alpha val="24000"/>
              </a:srgbClr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5334540" y="1773603"/>
            <a:ext cx="589443" cy="18216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indent="0" marL="0">
              <a:buNone/>
            </a:pPr>
            <a:r>
              <a:rPr lang="en-US" sz="1100" b="1" spc="2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PATCH</a:t>
            </a:r>
            <a:endParaRPr lang="en-US" sz="1100" dirty="0"/>
          </a:p>
        </p:txBody>
      </p:sp>
      <p:sp>
        <p:nvSpPr>
          <p:cNvPr id="12" name="Text 9"/>
          <p:cNvSpPr/>
          <p:nvPr/>
        </p:nvSpPr>
        <p:spPr>
          <a:xfrm>
            <a:off x="5372100" y="2112931"/>
            <a:ext cx="514350" cy="60688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indent="0" marL="0">
              <a:lnSpc>
                <a:spcPct val="94400"/>
              </a:lnSpc>
              <a:buNone/>
            </a:pPr>
            <a:r>
              <a:rPr lang="en-US" sz="180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流程</a:t>
            </a:r>
            <a:r>
              <a:rPr lang="en-US" sz="180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
</a:t>
            </a:r>
            <a:r>
              <a:rPr lang="en-US" sz="180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修補</a:t>
            </a:r>
            <a:endParaRPr lang="en-US" sz="1800" dirty="0"/>
          </a:p>
        </p:txBody>
      </p:sp>
      <p:sp>
        <p:nvSpPr>
          <p:cNvPr id="13" name="Shape 10"/>
          <p:cNvSpPr/>
          <p:nvPr/>
        </p:nvSpPr>
        <p:spPr>
          <a:xfrm>
            <a:off x="6886575" y="1371600"/>
            <a:ext cx="1714500" cy="1750219"/>
          </a:xfrm>
          <a:prstGeom prst="rect">
            <a:avLst/>
          </a:prstGeom>
          <a:solidFill>
            <a:srgbClr val="CCFBF1"/>
          </a:solidFill>
          <a:ln/>
        </p:spPr>
      </p:sp>
      <p:sp>
        <p:nvSpPr>
          <p:cNvPr id="14" name="Shape 11"/>
          <p:cNvSpPr/>
          <p:nvPr/>
        </p:nvSpPr>
        <p:spPr>
          <a:xfrm>
            <a:off x="6886575" y="1371600"/>
            <a:ext cx="1714500" cy="57150"/>
          </a:xfrm>
          <a:prstGeom prst="rect">
            <a:avLst/>
          </a:prstGeom>
          <a:solidFill>
            <a:srgbClr val="2DD4BF"/>
          </a:solidFill>
          <a:ln/>
        </p:spPr>
      </p:sp>
      <p:sp>
        <p:nvSpPr>
          <p:cNvPr id="15" name="Shape 12"/>
          <p:cNvSpPr/>
          <p:nvPr/>
        </p:nvSpPr>
        <p:spPr>
          <a:xfrm>
            <a:off x="8593931" y="1371600"/>
            <a:ext cx="7144" cy="1750219"/>
          </a:xfrm>
          <a:prstGeom prst="rect">
            <a:avLst/>
          </a:prstGeom>
          <a:solidFill>
            <a:srgbClr val="E0D0FB"/>
          </a:solidFill>
          <a:ln/>
        </p:spPr>
      </p:sp>
      <p:sp>
        <p:nvSpPr>
          <p:cNvPr id="16" name="Shape 13"/>
          <p:cNvSpPr/>
          <p:nvPr/>
        </p:nvSpPr>
        <p:spPr>
          <a:xfrm>
            <a:off x="6886575" y="3114675"/>
            <a:ext cx="1714500" cy="7144"/>
          </a:xfrm>
          <a:prstGeom prst="rect">
            <a:avLst/>
          </a:prstGeom>
          <a:solidFill>
            <a:srgbClr val="E0D0FB"/>
          </a:solidFill>
          <a:ln/>
        </p:spPr>
      </p:sp>
      <p:sp>
        <p:nvSpPr>
          <p:cNvPr id="17" name="Shape 14"/>
          <p:cNvSpPr/>
          <p:nvPr/>
        </p:nvSpPr>
        <p:spPr>
          <a:xfrm>
            <a:off x="6886575" y="1371600"/>
            <a:ext cx="7144" cy="1750219"/>
          </a:xfrm>
          <a:prstGeom prst="rect">
            <a:avLst/>
          </a:prstGeom>
          <a:solidFill>
            <a:srgbClr val="E0D0FB"/>
          </a:solidFill>
          <a:ln/>
        </p:spPr>
      </p:sp>
      <p:sp>
        <p:nvSpPr>
          <p:cNvPr id="18" name="Text 15"/>
          <p:cNvSpPr/>
          <p:nvPr/>
        </p:nvSpPr>
        <p:spPr>
          <a:xfrm>
            <a:off x="7417138" y="1773603"/>
            <a:ext cx="653374" cy="18216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indent="0" marL="0">
              <a:buNone/>
            </a:pPr>
            <a:r>
              <a:rPr lang="en-US" sz="1100" b="1" spc="2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VERIFY</a:t>
            </a:r>
            <a:endParaRPr lang="en-US" sz="1100" dirty="0"/>
          </a:p>
        </p:txBody>
      </p:sp>
      <p:sp>
        <p:nvSpPr>
          <p:cNvPr id="19" name="Text 16"/>
          <p:cNvSpPr/>
          <p:nvPr/>
        </p:nvSpPr>
        <p:spPr>
          <a:xfrm>
            <a:off x="7486650" y="2112931"/>
            <a:ext cx="514350" cy="60688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indent="0" marL="0">
              <a:lnSpc>
                <a:spcPct val="94400"/>
              </a:lnSpc>
              <a:buNone/>
            </a:pPr>
            <a:r>
              <a:rPr lang="en-US" sz="180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回查</a:t>
            </a:r>
            <a:r>
              <a:rPr lang="en-US" sz="180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
</a:t>
            </a:r>
            <a:r>
              <a:rPr lang="en-US" sz="180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核實</a:t>
            </a:r>
            <a:endParaRPr lang="en-US" sz="1800" dirty="0"/>
          </a:p>
        </p:txBody>
      </p:sp>
      <p:sp>
        <p:nvSpPr>
          <p:cNvPr id="20" name="Shape 17"/>
          <p:cNvSpPr/>
          <p:nvPr/>
        </p:nvSpPr>
        <p:spPr>
          <a:xfrm>
            <a:off x="1428750" y="3861197"/>
            <a:ext cx="6286500" cy="557213"/>
          </a:xfrm>
          <a:prstGeom prst="rect">
            <a:avLst/>
          </a:prstGeom>
          <a:solidFill>
            <a:srgbClr val="1F2340"/>
          </a:solidFill>
          <a:ln/>
        </p:spPr>
      </p:sp>
      <p:sp>
        <p:nvSpPr>
          <p:cNvPr id="21" name="Text 18"/>
          <p:cNvSpPr/>
          <p:nvPr/>
        </p:nvSpPr>
        <p:spPr>
          <a:xfrm>
            <a:off x="3171825" y="3990677"/>
            <a:ext cx="1771650" cy="29825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indent="0" marL="0">
              <a:buNone/>
            </a:pPr>
            <a:r>
              <a:rPr lang="en-US" sz="1550" b="1" dirty="0">
                <a:solidFill>
                  <a:srgbClr val="2DD4BF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幻覺不是小錯，是</a:t>
            </a:r>
            <a:endParaRPr lang="en-US" sz="1550" dirty="0"/>
          </a:p>
        </p:txBody>
      </p:sp>
      <p:sp>
        <p:nvSpPr>
          <p:cNvPr id="22" name="Text 19"/>
          <p:cNvSpPr/>
          <p:nvPr/>
        </p:nvSpPr>
        <p:spPr>
          <a:xfrm>
            <a:off x="5086350" y="3990677"/>
            <a:ext cx="885825" cy="29825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indent="0" marL="0">
              <a:buNone/>
            </a:pPr>
            <a:r>
              <a:rPr lang="en-US" sz="1550" b="1" dirty="0">
                <a:solidFill>
                  <a:srgbClr val="2DD4BF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架構問題</a:t>
            </a:r>
            <a:endParaRPr lang="en-US" sz="1550" dirty="0"/>
          </a:p>
        </p:txBody>
      </p:sp>
      <p:sp>
        <p:nvSpPr>
          <p:cNvPr id="23" name="Text 20"/>
          <p:cNvSpPr/>
          <p:nvPr/>
        </p:nvSpPr>
        <p:spPr>
          <a:xfrm>
            <a:off x="7780967" y="4872038"/>
            <a:ext cx="1134433" cy="11430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0000"/>
              </a:lnSpc>
              <a:buNone/>
            </a:pPr>
            <a:r>
              <a:rPr lang="en-US" sz="800" b="1" dirty="0">
                <a:solidFill>
                  <a:srgbClr val="7C3AED">
                    <a:alpha val="86000"/>
                  </a:srgbClr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SuitAI™️ · PiSuAI™️</a:t>
            </a:r>
            <a:endParaRPr lang="en-US" sz="8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42913"/>
            <a:ext cx="2928938" cy="14644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900" b="1" spc="4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TEXT EXPLANATION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571500" y="775097"/>
            <a:ext cx="2928938" cy="86177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92800"/>
              </a:lnSpc>
              <a:buNone/>
            </a:pPr>
            <a:r>
              <a:rPr lang="en-US" sz="2650" b="1" spc="-1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INC-20260323-</a:t>
            </a:r>
            <a:r>
              <a:rPr lang="en-US" sz="2650" b="1" spc="-1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001 改變</a:t>
            </a:r>
            <a:r>
              <a:rPr lang="en-US" sz="2650" b="1" spc="-1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研發方向</a:t>
            </a:r>
            <a:endParaRPr lang="en-US" sz="2650" dirty="0"/>
          </a:p>
        </p:txBody>
      </p:sp>
      <p:sp>
        <p:nvSpPr>
          <p:cNvPr id="5" name="Text 2"/>
          <p:cNvSpPr/>
          <p:nvPr/>
        </p:nvSpPr>
        <p:spPr>
          <a:xfrm>
            <a:off x="571500" y="1936905"/>
            <a:ext cx="2928938" cy="94339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113600"/>
              </a:lnSpc>
              <a:buNone/>
            </a:pPr>
            <a:r>
              <a:rPr lang="en-US" sz="1550" b="1" dirty="0">
                <a:solidFill>
                  <a:srgbClr val="475569"/>
                </a:solidFill>
                <a:latin typeface="Noto Sans TC ExtraBold" pitchFamily="34" charset="0"/>
                <a:ea typeface="Noto Sans TC ExtraBold" pitchFamily="34" charset="-122"/>
                <a:cs typeface="Noto Sans TC ExtraBold" pitchFamily="34" charset="-120"/>
              </a:rPr>
              <a:t>幻覺不是「模型偶爾講錯」，而是法律 AI 未建立可核實結構時必然出現的風險。</a:t>
            </a:r>
            <a:endParaRPr lang="en-US" sz="1550" dirty="0"/>
          </a:p>
        </p:txBody>
      </p:sp>
      <p:sp>
        <p:nvSpPr>
          <p:cNvPr id="6" name="Text 3"/>
          <p:cNvSpPr/>
          <p:nvPr/>
        </p:nvSpPr>
        <p:spPr>
          <a:xfrm>
            <a:off x="3943350" y="685800"/>
            <a:ext cx="4643438" cy="31789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1650" b="1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事件暴露</a:t>
            </a:r>
            <a:endParaRPr lang="en-US" sz="1650" dirty="0"/>
          </a:p>
        </p:txBody>
      </p:sp>
      <p:sp>
        <p:nvSpPr>
          <p:cNvPr id="7" name="Text 4"/>
          <p:cNvSpPr/>
          <p:nvPr/>
        </p:nvSpPr>
        <p:spPr>
          <a:xfrm>
            <a:off x="3943350" y="1089422"/>
            <a:ext cx="4643438" cy="55202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110400"/>
              </a:lnSpc>
              <a:buNone/>
            </a:pPr>
            <a:r>
              <a:rPr lang="en-US" sz="140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答案看似完整，但引用可能錯置、缺漏，甚至無法回查到正確法源。</a:t>
            </a:r>
            <a:endParaRPr lang="en-US" sz="1400" dirty="0"/>
          </a:p>
        </p:txBody>
      </p:sp>
      <p:sp>
        <p:nvSpPr>
          <p:cNvPr id="8" name="Text 5"/>
          <p:cNvSpPr/>
          <p:nvPr/>
        </p:nvSpPr>
        <p:spPr>
          <a:xfrm>
            <a:off x="3943350" y="1728788"/>
            <a:ext cx="4643438" cy="31789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1650" b="1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問題診斷</a:t>
            </a:r>
            <a:endParaRPr lang="en-US" sz="1650" dirty="0"/>
          </a:p>
        </p:txBody>
      </p:sp>
      <p:sp>
        <p:nvSpPr>
          <p:cNvPr id="9" name="Text 6"/>
          <p:cNvSpPr/>
          <p:nvPr/>
        </p:nvSpPr>
        <p:spPr>
          <a:xfrm>
            <a:off x="3943350" y="2132409"/>
            <a:ext cx="4643438" cy="55202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110400"/>
              </a:lnSpc>
              <a:buNone/>
            </a:pPr>
            <a:r>
              <a:rPr lang="en-US" sz="140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真正缺陷在於檢索、引用、時序與核實沒有被工程化串接。</a:t>
            </a:r>
            <a:endParaRPr lang="en-US" sz="1400" dirty="0"/>
          </a:p>
        </p:txBody>
      </p:sp>
      <p:sp>
        <p:nvSpPr>
          <p:cNvPr id="10" name="Text 7"/>
          <p:cNvSpPr/>
          <p:nvPr/>
        </p:nvSpPr>
        <p:spPr>
          <a:xfrm>
            <a:off x="3943350" y="2771775"/>
            <a:ext cx="4643438" cy="31789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1650" b="1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研發轉向</a:t>
            </a:r>
            <a:endParaRPr lang="en-US" sz="1650" dirty="0"/>
          </a:p>
        </p:txBody>
      </p:sp>
      <p:sp>
        <p:nvSpPr>
          <p:cNvPr id="11" name="Text 8"/>
          <p:cNvSpPr/>
          <p:nvPr/>
        </p:nvSpPr>
        <p:spPr>
          <a:xfrm>
            <a:off x="3943350" y="3175397"/>
            <a:ext cx="4643438" cy="55202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110400"/>
              </a:lnSpc>
              <a:buNone/>
            </a:pPr>
            <a:r>
              <a:rPr lang="en-US" sz="140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SuitAI 因此從「回答能力」轉向 </a:t>
            </a:r>
            <a:r>
              <a:rPr lang="en-US" sz="140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反幻覺 Pipeline</a:t>
            </a:r>
            <a:r>
              <a:rPr lang="en-US" sz="140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 與</a:t>
            </a:r>
            <a:r>
              <a:rPr lang="en-US" sz="140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引用治理。</a:t>
            </a:r>
            <a:endParaRPr lang="en-US" sz="1400" dirty="0"/>
          </a:p>
        </p:txBody>
      </p:sp>
      <p:sp>
        <p:nvSpPr>
          <p:cNvPr id="12" name="Shape 9"/>
          <p:cNvSpPr/>
          <p:nvPr/>
        </p:nvSpPr>
        <p:spPr>
          <a:xfrm>
            <a:off x="3943350" y="3814763"/>
            <a:ext cx="4643438" cy="457200"/>
          </a:xfrm>
          <a:prstGeom prst="rect">
            <a:avLst/>
          </a:prstGeom>
          <a:solidFill>
            <a:srgbClr val="1F2340"/>
          </a:solidFill>
          <a:ln/>
        </p:spPr>
      </p:sp>
      <p:sp>
        <p:nvSpPr>
          <p:cNvPr id="13" name="Text 10"/>
          <p:cNvSpPr/>
          <p:nvPr/>
        </p:nvSpPr>
        <p:spPr>
          <a:xfrm>
            <a:off x="4843435" y="3912989"/>
            <a:ext cx="1650234" cy="26074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1350" b="1" dirty="0">
                <a:solidFill>
                  <a:srgbClr val="2DD4BF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法律 AI 必須先治理</a:t>
            </a:r>
            <a:endParaRPr lang="en-US" sz="1350" dirty="0"/>
          </a:p>
        </p:txBody>
      </p:sp>
      <p:sp>
        <p:nvSpPr>
          <p:cNvPr id="14" name="Text 11"/>
          <p:cNvSpPr/>
          <p:nvPr/>
        </p:nvSpPr>
        <p:spPr>
          <a:xfrm>
            <a:off x="6607969" y="3912989"/>
            <a:ext cx="771525" cy="26074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1350" b="1" dirty="0">
                <a:solidFill>
                  <a:srgbClr val="2DD4BF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錯誤來源</a:t>
            </a:r>
            <a:endParaRPr lang="en-US" sz="1350" dirty="0"/>
          </a:p>
        </p:txBody>
      </p:sp>
      <p:sp>
        <p:nvSpPr>
          <p:cNvPr id="15" name="Text 12"/>
          <p:cNvSpPr/>
          <p:nvPr/>
        </p:nvSpPr>
        <p:spPr>
          <a:xfrm>
            <a:off x="7493794" y="3912989"/>
            <a:ext cx="192881" cy="26074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1350" b="1" dirty="0">
                <a:solidFill>
                  <a:srgbClr val="2DD4BF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。</a:t>
            </a:r>
            <a:endParaRPr lang="en-US" sz="1350" dirty="0"/>
          </a:p>
        </p:txBody>
      </p:sp>
      <p:sp>
        <p:nvSpPr>
          <p:cNvPr id="16" name="Text 13"/>
          <p:cNvSpPr/>
          <p:nvPr/>
        </p:nvSpPr>
        <p:spPr>
          <a:xfrm>
            <a:off x="7780967" y="4872038"/>
            <a:ext cx="1134433" cy="11430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0000"/>
              </a:lnSpc>
              <a:buNone/>
            </a:pPr>
            <a:r>
              <a:rPr lang="en-US" sz="800" b="1" dirty="0">
                <a:solidFill>
                  <a:srgbClr val="7C3AED">
                    <a:alpha val="86000"/>
                  </a:srgbClr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SuitAI™️ · PiSuAI™️</a:t>
            </a:r>
            <a:endParaRPr lang="en-US" sz="8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14363" y="553641"/>
            <a:ext cx="2571917" cy="14644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900" b="1" spc="4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ENGINEERING CHECKPOINT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6125459" y="428625"/>
            <a:ext cx="2404179" cy="39647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2050" b="1" spc="-1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lawRef </a:t>
            </a:r>
            <a:r>
              <a:rPr lang="en-US" sz="2050" b="1" spc="-1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內部驗證版</a:t>
            </a:r>
            <a:endParaRPr lang="en-US" sz="2050" dirty="0"/>
          </a:p>
        </p:txBody>
      </p:sp>
      <p:sp>
        <p:nvSpPr>
          <p:cNvPr id="5" name="Shape 2"/>
          <p:cNvSpPr/>
          <p:nvPr/>
        </p:nvSpPr>
        <p:spPr>
          <a:xfrm>
            <a:off x="614363" y="1067991"/>
            <a:ext cx="7929563" cy="3086100"/>
          </a:xfrm>
          <a:prstGeom prst="rect">
            <a:avLst/>
          </a:prstGeom>
          <a:solidFill>
            <a:srgbClr val="FFFFFF"/>
          </a:solidFill>
          <a:ln w="9144">
            <a:solidFill>
              <a:srgbClr val="7C3AED">
                <a:alpha val="20000"/>
              </a:srgbClr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914400" y="1368028"/>
            <a:ext cx="3650456" cy="34290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0000"/>
              </a:lnSpc>
              <a:buNone/>
            </a:pPr>
            <a:r>
              <a:rPr lang="en-US" sz="2450" b="1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內部</a:t>
            </a:r>
            <a:endParaRPr lang="en-US" sz="2450" dirty="0"/>
          </a:p>
        </p:txBody>
      </p:sp>
      <p:sp>
        <p:nvSpPr>
          <p:cNvPr id="7" name="Text 4"/>
          <p:cNvSpPr/>
          <p:nvPr/>
        </p:nvSpPr>
        <p:spPr>
          <a:xfrm>
            <a:off x="914400" y="1853803"/>
            <a:ext cx="3650456" cy="29144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6000"/>
              </a:lnSpc>
              <a:buNone/>
            </a:pPr>
            <a:r>
              <a:rPr lang="en-US" sz="170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裁判書索引</a:t>
            </a:r>
            <a:endParaRPr lang="en-US" sz="1700" dirty="0"/>
          </a:p>
        </p:txBody>
      </p:sp>
      <p:sp>
        <p:nvSpPr>
          <p:cNvPr id="8" name="Text 5"/>
          <p:cNvSpPr/>
          <p:nvPr/>
        </p:nvSpPr>
        <p:spPr>
          <a:xfrm>
            <a:off x="914400" y="2259546"/>
            <a:ext cx="3650456" cy="22631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105600"/>
              </a:lnSpc>
              <a:buNone/>
            </a:pPr>
            <a:r>
              <a:rPr lang="en-US" sz="1200" b="1" dirty="0">
                <a:solidFill>
                  <a:srgbClr val="64748B"/>
                </a:solidFill>
                <a:latin typeface="Noto Sans TC ExtraBold" pitchFamily="34" charset="0"/>
                <a:ea typeface="Noto Sans TC ExtraBold" pitchFamily="34" charset="-122"/>
                <a:cs typeface="Noto Sans TC ExtraBold" pitchFamily="34" charset="-120"/>
              </a:rPr>
              <a:t>規模以監控紀錄為準</a:t>
            </a:r>
            <a:endParaRPr lang="en-US" sz="1200" dirty="0"/>
          </a:p>
        </p:txBody>
      </p:sp>
      <p:sp>
        <p:nvSpPr>
          <p:cNvPr id="9" name="Text 6"/>
          <p:cNvSpPr/>
          <p:nvPr/>
        </p:nvSpPr>
        <p:spPr>
          <a:xfrm>
            <a:off x="4872038" y="1368028"/>
            <a:ext cx="3657600" cy="34290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0000"/>
              </a:lnSpc>
              <a:buNone/>
            </a:pPr>
            <a:r>
              <a:rPr lang="en-US" sz="2450" b="1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QA</a:t>
            </a:r>
            <a:endParaRPr lang="en-US" sz="2450" dirty="0"/>
          </a:p>
        </p:txBody>
      </p:sp>
      <p:sp>
        <p:nvSpPr>
          <p:cNvPr id="10" name="Text 7"/>
          <p:cNvSpPr/>
          <p:nvPr/>
        </p:nvSpPr>
        <p:spPr>
          <a:xfrm>
            <a:off x="4872038" y="1853803"/>
            <a:ext cx="3657600" cy="29144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6000"/>
              </a:lnSpc>
              <a:buNone/>
            </a:pPr>
            <a:r>
              <a:rPr lang="en-US" sz="170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品質驗證</a:t>
            </a:r>
            <a:endParaRPr lang="en-US" sz="1700" dirty="0"/>
          </a:p>
        </p:txBody>
      </p:sp>
      <p:sp>
        <p:nvSpPr>
          <p:cNvPr id="11" name="Text 8"/>
          <p:cNvSpPr/>
          <p:nvPr/>
        </p:nvSpPr>
        <p:spPr>
          <a:xfrm>
            <a:off x="4872038" y="2259546"/>
            <a:ext cx="3657600" cy="22631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105600"/>
              </a:lnSpc>
              <a:buNone/>
            </a:pPr>
            <a:r>
              <a:rPr lang="en-US" sz="1200" b="1" dirty="0">
                <a:solidFill>
                  <a:srgbClr val="64748B"/>
                </a:solidFill>
                <a:latin typeface="Noto Sans TC ExtraBold" pitchFamily="34" charset="0"/>
                <a:ea typeface="Noto Sans TC ExtraBold" pitchFamily="34" charset="-122"/>
                <a:cs typeface="Noto Sans TC ExtraBold" pitchFamily="34" charset="-120"/>
              </a:rPr>
              <a:t>抽樣、比對、回查</a:t>
            </a:r>
            <a:endParaRPr lang="en-US" sz="1200" dirty="0"/>
          </a:p>
        </p:txBody>
      </p:sp>
      <p:sp>
        <p:nvSpPr>
          <p:cNvPr id="12" name="Text 9"/>
          <p:cNvSpPr/>
          <p:nvPr/>
        </p:nvSpPr>
        <p:spPr>
          <a:xfrm>
            <a:off x="914400" y="2911078"/>
            <a:ext cx="3650456" cy="34290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0000"/>
              </a:lnSpc>
              <a:buNone/>
            </a:pPr>
            <a:r>
              <a:rPr lang="en-US" sz="2450" b="1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污染</a:t>
            </a:r>
            <a:endParaRPr lang="en-US" sz="2450" dirty="0"/>
          </a:p>
        </p:txBody>
      </p:sp>
      <p:sp>
        <p:nvSpPr>
          <p:cNvPr id="13" name="Text 10"/>
          <p:cNvSpPr/>
          <p:nvPr/>
        </p:nvSpPr>
        <p:spPr>
          <a:xfrm>
            <a:off x="914400" y="3396853"/>
            <a:ext cx="3650456" cy="29144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6000"/>
              </a:lnSpc>
              <a:buNone/>
            </a:pPr>
            <a:r>
              <a:rPr lang="en-US" sz="170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承接偵測</a:t>
            </a:r>
            <a:endParaRPr lang="en-US" sz="1700" dirty="0"/>
          </a:p>
        </p:txBody>
      </p:sp>
      <p:sp>
        <p:nvSpPr>
          <p:cNvPr id="14" name="Text 11"/>
          <p:cNvSpPr/>
          <p:nvPr/>
        </p:nvSpPr>
        <p:spPr>
          <a:xfrm>
            <a:off x="914400" y="3802596"/>
            <a:ext cx="3650456" cy="22631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105600"/>
              </a:lnSpc>
              <a:buNone/>
            </a:pPr>
            <a:r>
              <a:rPr lang="en-US" sz="1200" b="1" dirty="0">
                <a:solidFill>
                  <a:srgbClr val="64748B"/>
                </a:solidFill>
                <a:latin typeface="Noto Sans TC ExtraBold" pitchFamily="34" charset="0"/>
                <a:ea typeface="Noto Sans TC ExtraBold" pitchFamily="34" charset="-122"/>
                <a:cs typeface="Noto Sans TC ExtraBold" pitchFamily="34" charset="-120"/>
              </a:rPr>
              <a:t>跨法規與時序錯置</a:t>
            </a:r>
            <a:endParaRPr lang="en-US" sz="1200" dirty="0"/>
          </a:p>
        </p:txBody>
      </p:sp>
      <p:sp>
        <p:nvSpPr>
          <p:cNvPr id="15" name="Shape 12"/>
          <p:cNvSpPr/>
          <p:nvPr/>
        </p:nvSpPr>
        <p:spPr>
          <a:xfrm>
            <a:off x="4572000" y="2603897"/>
            <a:ext cx="3957638" cy="1535906"/>
          </a:xfrm>
          <a:prstGeom prst="rect">
            <a:avLst/>
          </a:prstGeom>
          <a:solidFill>
            <a:srgbClr val="CCFBF1"/>
          </a:solidFill>
          <a:ln/>
        </p:spPr>
      </p:sp>
      <p:sp>
        <p:nvSpPr>
          <p:cNvPr id="16" name="Shape 13"/>
          <p:cNvSpPr/>
          <p:nvPr/>
        </p:nvSpPr>
        <p:spPr>
          <a:xfrm>
            <a:off x="4572000" y="2603897"/>
            <a:ext cx="3957638" cy="7144"/>
          </a:xfrm>
          <a:prstGeom prst="rect">
            <a:avLst/>
          </a:prstGeom>
          <a:solidFill>
            <a:srgbClr val="EDE3FC"/>
          </a:solidFill>
          <a:ln/>
        </p:spPr>
      </p:sp>
      <p:sp>
        <p:nvSpPr>
          <p:cNvPr id="17" name="Text 14"/>
          <p:cNvSpPr/>
          <p:nvPr/>
        </p:nvSpPr>
        <p:spPr>
          <a:xfrm>
            <a:off x="4872038" y="2903934"/>
            <a:ext cx="3657600" cy="34290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0000"/>
              </a:lnSpc>
              <a:buNone/>
            </a:pPr>
            <a:r>
              <a:rPr lang="en-US" sz="2450" b="1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VERIFY</a:t>
            </a:r>
            <a:endParaRPr lang="en-US" sz="2450" dirty="0"/>
          </a:p>
        </p:txBody>
      </p:sp>
      <p:sp>
        <p:nvSpPr>
          <p:cNvPr id="18" name="Text 15"/>
          <p:cNvSpPr/>
          <p:nvPr/>
        </p:nvSpPr>
        <p:spPr>
          <a:xfrm>
            <a:off x="4872038" y="3389709"/>
            <a:ext cx="3657600" cy="29144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6000"/>
              </a:lnSpc>
              <a:buNone/>
            </a:pPr>
            <a:r>
              <a:rPr lang="en-US" sz="170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反向驗證</a:t>
            </a:r>
            <a:endParaRPr lang="en-US" sz="1700" dirty="0"/>
          </a:p>
        </p:txBody>
      </p:sp>
      <p:sp>
        <p:nvSpPr>
          <p:cNvPr id="19" name="Text 16"/>
          <p:cNvSpPr/>
          <p:nvPr/>
        </p:nvSpPr>
        <p:spPr>
          <a:xfrm>
            <a:off x="4872038" y="3795452"/>
            <a:ext cx="3657600" cy="22631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105600"/>
              </a:lnSpc>
              <a:buNone/>
            </a:pPr>
            <a:r>
              <a:rPr lang="en-US" sz="1200" b="1" dirty="0">
                <a:solidFill>
                  <a:srgbClr val="64748B"/>
                </a:solidFill>
                <a:latin typeface="Noto Sans TC ExtraBold" pitchFamily="34" charset="0"/>
                <a:ea typeface="Noto Sans TC ExtraBold" pitchFamily="34" charset="-122"/>
                <a:cs typeface="Noto Sans TC ExtraBold" pitchFamily="34" charset="-120"/>
              </a:rPr>
              <a:t>答案回到引用來源</a:t>
            </a:r>
            <a:endParaRPr lang="en-US" sz="1200" dirty="0"/>
          </a:p>
        </p:txBody>
      </p:sp>
      <p:sp>
        <p:nvSpPr>
          <p:cNvPr id="20" name="Shape 17"/>
          <p:cNvSpPr/>
          <p:nvPr/>
        </p:nvSpPr>
        <p:spPr>
          <a:xfrm>
            <a:off x="614363" y="4339828"/>
            <a:ext cx="7915275" cy="471488"/>
          </a:xfrm>
          <a:prstGeom prst="rect">
            <a:avLst/>
          </a:prstGeom>
          <a:solidFill>
            <a:srgbClr val="1F2340"/>
          </a:solidFill>
          <a:ln/>
        </p:spPr>
      </p:sp>
      <p:sp>
        <p:nvSpPr>
          <p:cNvPr id="21" name="Text 18"/>
          <p:cNvSpPr/>
          <p:nvPr/>
        </p:nvSpPr>
        <p:spPr>
          <a:xfrm>
            <a:off x="3500438" y="4440734"/>
            <a:ext cx="1000125" cy="2696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1400" b="1" dirty="0">
                <a:solidFill>
                  <a:srgbClr val="2DD4BF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把引用變成</a:t>
            </a:r>
            <a:endParaRPr lang="en-US" sz="1400" dirty="0"/>
          </a:p>
        </p:txBody>
      </p:sp>
      <p:sp>
        <p:nvSpPr>
          <p:cNvPr id="22" name="Text 19"/>
          <p:cNvSpPr/>
          <p:nvPr/>
        </p:nvSpPr>
        <p:spPr>
          <a:xfrm>
            <a:off x="4643438" y="4440734"/>
            <a:ext cx="1000125" cy="2696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1400" b="1" dirty="0">
                <a:solidFill>
                  <a:srgbClr val="2DD4BF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可測試工程</a:t>
            </a:r>
            <a:endParaRPr lang="en-US" sz="1400" dirty="0"/>
          </a:p>
        </p:txBody>
      </p:sp>
      <p:sp>
        <p:nvSpPr>
          <p:cNvPr id="23" name="Text 20"/>
          <p:cNvSpPr/>
          <p:nvPr/>
        </p:nvSpPr>
        <p:spPr>
          <a:xfrm>
            <a:off x="7780967" y="4872038"/>
            <a:ext cx="1134433" cy="11430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0000"/>
              </a:lnSpc>
              <a:buNone/>
            </a:pPr>
            <a:r>
              <a:rPr lang="en-US" sz="800" b="1" dirty="0">
                <a:solidFill>
                  <a:srgbClr val="7C3AED">
                    <a:alpha val="86000"/>
                  </a:srgbClr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SuitAI™️ · PiSuAI™️</a:t>
            </a:r>
            <a:endParaRPr lang="en-US" sz="8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57213" y="414338"/>
            <a:ext cx="8029575" cy="14644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900" b="1" spc="4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ENGINEERING VALIDATION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557213" y="689372"/>
            <a:ext cx="7715250" cy="84692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91200"/>
              </a:lnSpc>
              <a:buNone/>
            </a:pPr>
            <a:r>
              <a:rPr lang="en-US" sz="2650" b="1" spc="-1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lawRef 內部驗證版</a:t>
            </a:r>
            <a:r>
              <a:rPr lang="en-US" sz="2650" b="1" spc="-1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：把法律引用從文字變成工</a:t>
            </a:r>
            <a:r>
              <a:rPr lang="en-US" sz="2650" b="1" spc="-1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程</a:t>
            </a:r>
            <a:endParaRPr lang="en-US" sz="2650" dirty="0"/>
          </a:p>
        </p:txBody>
      </p:sp>
      <p:sp>
        <p:nvSpPr>
          <p:cNvPr id="5" name="Text 2"/>
          <p:cNvSpPr/>
          <p:nvPr/>
        </p:nvSpPr>
        <p:spPr>
          <a:xfrm>
            <a:off x="557213" y="1693459"/>
            <a:ext cx="7858125" cy="60861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113600"/>
              </a:lnSpc>
              <a:buNone/>
            </a:pPr>
            <a:r>
              <a:rPr lang="en-US" sz="1500" b="1" dirty="0">
                <a:solidFill>
                  <a:srgbClr val="475569"/>
                </a:solidFill>
                <a:latin typeface="Noto Sans TC ExtraBold" pitchFamily="34" charset="0"/>
                <a:ea typeface="Noto Sans TC ExtraBold" pitchFamily="34" charset="-122"/>
                <a:cs typeface="Noto Sans TC ExtraBold" pitchFamily="34" charset="-120"/>
              </a:rPr>
              <a:t>這裡描述的是研發與品質驗證中的引用結構能力；實際對外版本號與監控數字，仍以內部版次表與發布紀錄為準。</a:t>
            </a:r>
            <a:endParaRPr lang="en-US" sz="1500" dirty="0"/>
          </a:p>
        </p:txBody>
      </p:sp>
      <p:sp>
        <p:nvSpPr>
          <p:cNvPr id="6" name="Shape 3"/>
          <p:cNvSpPr/>
          <p:nvPr/>
        </p:nvSpPr>
        <p:spPr>
          <a:xfrm>
            <a:off x="557213" y="2544961"/>
            <a:ext cx="1900238" cy="1785938"/>
          </a:xfrm>
          <a:prstGeom prst="rect">
            <a:avLst/>
          </a:prstGeom>
          <a:solidFill>
            <a:srgbClr val="FFFFFF">
              <a:alpha val="88000"/>
            </a:srgbClr>
          </a:solidFill>
          <a:ln/>
        </p:spPr>
      </p:sp>
      <p:sp>
        <p:nvSpPr>
          <p:cNvPr id="7" name="Shape 4"/>
          <p:cNvSpPr/>
          <p:nvPr/>
        </p:nvSpPr>
        <p:spPr>
          <a:xfrm>
            <a:off x="557213" y="2544961"/>
            <a:ext cx="1900238" cy="42863"/>
          </a:xfrm>
          <a:prstGeom prst="rect">
            <a:avLst/>
          </a:prstGeom>
          <a:solidFill>
            <a:srgbClr val="A78BFA"/>
          </a:solidFill>
          <a:ln/>
        </p:spPr>
      </p:sp>
      <p:sp>
        <p:nvSpPr>
          <p:cNvPr id="8" name="Shape 5"/>
          <p:cNvSpPr/>
          <p:nvPr/>
        </p:nvSpPr>
        <p:spPr>
          <a:xfrm>
            <a:off x="2450306" y="2544961"/>
            <a:ext cx="7144" cy="1785938"/>
          </a:xfrm>
          <a:prstGeom prst="rect">
            <a:avLst/>
          </a:prstGeom>
          <a:solidFill>
            <a:srgbClr val="E7DCFC"/>
          </a:solidFill>
          <a:ln/>
        </p:spPr>
      </p:sp>
      <p:sp>
        <p:nvSpPr>
          <p:cNvPr id="9" name="Shape 6"/>
          <p:cNvSpPr/>
          <p:nvPr/>
        </p:nvSpPr>
        <p:spPr>
          <a:xfrm>
            <a:off x="557213" y="4323755"/>
            <a:ext cx="1900238" cy="7144"/>
          </a:xfrm>
          <a:prstGeom prst="rect">
            <a:avLst/>
          </a:prstGeom>
          <a:solidFill>
            <a:srgbClr val="E7DCFC"/>
          </a:solidFill>
          <a:ln/>
        </p:spPr>
      </p:sp>
      <p:sp>
        <p:nvSpPr>
          <p:cNvPr id="10" name="Shape 7"/>
          <p:cNvSpPr/>
          <p:nvPr/>
        </p:nvSpPr>
        <p:spPr>
          <a:xfrm>
            <a:off x="557213" y="2544961"/>
            <a:ext cx="7144" cy="1785938"/>
          </a:xfrm>
          <a:prstGeom prst="rect">
            <a:avLst/>
          </a:prstGeom>
          <a:solidFill>
            <a:srgbClr val="E7DCFC"/>
          </a:solidFill>
          <a:ln/>
        </p:spPr>
      </p:sp>
      <p:sp>
        <p:nvSpPr>
          <p:cNvPr id="11" name="Text 8"/>
          <p:cNvSpPr/>
          <p:nvPr/>
        </p:nvSpPr>
        <p:spPr>
          <a:xfrm>
            <a:off x="700088" y="2716411"/>
            <a:ext cx="1614488" cy="24029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2800"/>
              </a:lnSpc>
              <a:buNone/>
            </a:pPr>
            <a:r>
              <a:rPr lang="en-US" sz="1450" b="1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裁判資料宇宙</a:t>
            </a:r>
            <a:endParaRPr lang="en-US" sz="1450" dirty="0"/>
          </a:p>
        </p:txBody>
      </p:sp>
      <p:sp>
        <p:nvSpPr>
          <p:cNvPr id="12" name="Text 9"/>
          <p:cNvSpPr/>
          <p:nvPr/>
        </p:nvSpPr>
        <p:spPr>
          <a:xfrm>
            <a:off x="700088" y="3085291"/>
            <a:ext cx="1614488" cy="116644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113600"/>
              </a:lnSpc>
              <a:buNone/>
            </a:pPr>
            <a:r>
              <a:rPr lang="en-US" sz="11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處理大量裁判書。</a:t>
            </a:r>
            <a:r>
              <a:rPr lang="en-US" sz="115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重</a:t>
            </a:r>
            <a:r>
              <a:rPr lang="en-US" sz="115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點不只是收錄，而是</a:t>
            </a:r>
            <a:r>
              <a:rPr lang="en-US" sz="115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讓裁判、字號、法條</a:t>
            </a:r>
            <a:r>
              <a:rPr lang="en-US" sz="115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與修法時間能被結構</a:t>
            </a:r>
            <a:r>
              <a:rPr lang="en-US" sz="115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化比對。</a:t>
            </a:r>
            <a:endParaRPr lang="en-US" sz="1150" dirty="0"/>
          </a:p>
        </p:txBody>
      </p:sp>
      <p:sp>
        <p:nvSpPr>
          <p:cNvPr id="13" name="Shape 10"/>
          <p:cNvSpPr/>
          <p:nvPr/>
        </p:nvSpPr>
        <p:spPr>
          <a:xfrm>
            <a:off x="2600325" y="2544961"/>
            <a:ext cx="1900238" cy="1785938"/>
          </a:xfrm>
          <a:prstGeom prst="rect">
            <a:avLst/>
          </a:prstGeom>
          <a:solidFill>
            <a:srgbClr val="FFFFFF">
              <a:alpha val="88000"/>
            </a:srgbClr>
          </a:solidFill>
          <a:ln/>
        </p:spPr>
      </p:sp>
      <p:sp>
        <p:nvSpPr>
          <p:cNvPr id="14" name="Shape 11"/>
          <p:cNvSpPr/>
          <p:nvPr/>
        </p:nvSpPr>
        <p:spPr>
          <a:xfrm>
            <a:off x="2600325" y="2544961"/>
            <a:ext cx="1900238" cy="42863"/>
          </a:xfrm>
          <a:prstGeom prst="rect">
            <a:avLst/>
          </a:prstGeom>
          <a:solidFill>
            <a:srgbClr val="7C3AED"/>
          </a:solidFill>
          <a:ln/>
        </p:spPr>
      </p:sp>
      <p:sp>
        <p:nvSpPr>
          <p:cNvPr id="15" name="Shape 12"/>
          <p:cNvSpPr/>
          <p:nvPr/>
        </p:nvSpPr>
        <p:spPr>
          <a:xfrm>
            <a:off x="4493419" y="2544961"/>
            <a:ext cx="7144" cy="1785938"/>
          </a:xfrm>
          <a:prstGeom prst="rect">
            <a:avLst/>
          </a:prstGeom>
          <a:solidFill>
            <a:srgbClr val="E7DCFC"/>
          </a:solidFill>
          <a:ln/>
        </p:spPr>
      </p:sp>
      <p:sp>
        <p:nvSpPr>
          <p:cNvPr id="16" name="Shape 13"/>
          <p:cNvSpPr/>
          <p:nvPr/>
        </p:nvSpPr>
        <p:spPr>
          <a:xfrm>
            <a:off x="2600325" y="4323755"/>
            <a:ext cx="1900238" cy="7144"/>
          </a:xfrm>
          <a:prstGeom prst="rect">
            <a:avLst/>
          </a:prstGeom>
          <a:solidFill>
            <a:srgbClr val="E7DCFC"/>
          </a:solidFill>
          <a:ln/>
        </p:spPr>
      </p:sp>
      <p:sp>
        <p:nvSpPr>
          <p:cNvPr id="17" name="Shape 14"/>
          <p:cNvSpPr/>
          <p:nvPr/>
        </p:nvSpPr>
        <p:spPr>
          <a:xfrm>
            <a:off x="2600325" y="2544961"/>
            <a:ext cx="7144" cy="1785938"/>
          </a:xfrm>
          <a:prstGeom prst="rect">
            <a:avLst/>
          </a:prstGeom>
          <a:solidFill>
            <a:srgbClr val="E7DCFC"/>
          </a:solidFill>
          <a:ln/>
        </p:spPr>
      </p:sp>
      <p:sp>
        <p:nvSpPr>
          <p:cNvPr id="18" name="Text 15"/>
          <p:cNvSpPr/>
          <p:nvPr/>
        </p:nvSpPr>
        <p:spPr>
          <a:xfrm>
            <a:off x="2743200" y="2716411"/>
            <a:ext cx="1614488" cy="24029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2800"/>
              </a:lnSpc>
              <a:buNone/>
            </a:pPr>
            <a:r>
              <a:rPr lang="en-US" sz="1450" b="1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品質驗證</a:t>
            </a:r>
            <a:endParaRPr lang="en-US" sz="1450" dirty="0"/>
          </a:p>
        </p:txBody>
      </p:sp>
      <p:sp>
        <p:nvSpPr>
          <p:cNvPr id="19" name="Text 16"/>
          <p:cNvSpPr/>
          <p:nvPr/>
        </p:nvSpPr>
        <p:spPr>
          <a:xfrm>
            <a:off x="2743200" y="3085291"/>
            <a:ext cx="1614488" cy="116644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113600"/>
              </a:lnSpc>
              <a:buNone/>
            </a:pPr>
            <a:r>
              <a:rPr lang="en-US" sz="11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從抽樣到回查。</a:t>
            </a:r>
            <a:r>
              <a:rPr lang="en-US" sz="115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引用</a:t>
            </a:r>
            <a:r>
              <a:rPr lang="en-US" sz="115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是否存在、是否對應</a:t>
            </a:r>
            <a:r>
              <a:rPr lang="en-US" sz="115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同一案件、是否落在</a:t>
            </a:r>
            <a:r>
              <a:rPr lang="en-US" sz="115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正確上下文，必須可</a:t>
            </a:r>
            <a:r>
              <a:rPr lang="en-US" sz="115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被追蹤。</a:t>
            </a:r>
            <a:endParaRPr lang="en-US" sz="1150" dirty="0"/>
          </a:p>
        </p:txBody>
      </p:sp>
      <p:sp>
        <p:nvSpPr>
          <p:cNvPr id="20" name="Shape 17"/>
          <p:cNvSpPr/>
          <p:nvPr/>
        </p:nvSpPr>
        <p:spPr>
          <a:xfrm>
            <a:off x="4643438" y="2544961"/>
            <a:ext cx="1900238" cy="1785938"/>
          </a:xfrm>
          <a:prstGeom prst="rect">
            <a:avLst/>
          </a:prstGeom>
          <a:solidFill>
            <a:srgbClr val="FFFFFF">
              <a:alpha val="88000"/>
            </a:srgbClr>
          </a:solidFill>
          <a:ln/>
        </p:spPr>
      </p:sp>
      <p:sp>
        <p:nvSpPr>
          <p:cNvPr id="21" name="Shape 18"/>
          <p:cNvSpPr/>
          <p:nvPr/>
        </p:nvSpPr>
        <p:spPr>
          <a:xfrm>
            <a:off x="4643438" y="2544961"/>
            <a:ext cx="1900238" cy="42863"/>
          </a:xfrm>
          <a:prstGeom prst="rect">
            <a:avLst/>
          </a:prstGeom>
          <a:solidFill>
            <a:srgbClr val="2DD4BF"/>
          </a:solidFill>
          <a:ln/>
        </p:spPr>
      </p:sp>
      <p:sp>
        <p:nvSpPr>
          <p:cNvPr id="22" name="Shape 19"/>
          <p:cNvSpPr/>
          <p:nvPr/>
        </p:nvSpPr>
        <p:spPr>
          <a:xfrm>
            <a:off x="6536531" y="2544961"/>
            <a:ext cx="7144" cy="1785938"/>
          </a:xfrm>
          <a:prstGeom prst="rect">
            <a:avLst/>
          </a:prstGeom>
          <a:solidFill>
            <a:srgbClr val="E7DCFC"/>
          </a:solidFill>
          <a:ln/>
        </p:spPr>
      </p:sp>
      <p:sp>
        <p:nvSpPr>
          <p:cNvPr id="23" name="Shape 20"/>
          <p:cNvSpPr/>
          <p:nvPr/>
        </p:nvSpPr>
        <p:spPr>
          <a:xfrm>
            <a:off x="4643438" y="4323755"/>
            <a:ext cx="1900238" cy="7144"/>
          </a:xfrm>
          <a:prstGeom prst="rect">
            <a:avLst/>
          </a:prstGeom>
          <a:solidFill>
            <a:srgbClr val="E7DCFC"/>
          </a:solidFill>
          <a:ln/>
        </p:spPr>
      </p:sp>
      <p:sp>
        <p:nvSpPr>
          <p:cNvPr id="24" name="Shape 21"/>
          <p:cNvSpPr/>
          <p:nvPr/>
        </p:nvSpPr>
        <p:spPr>
          <a:xfrm>
            <a:off x="4643438" y="2544961"/>
            <a:ext cx="7144" cy="1785938"/>
          </a:xfrm>
          <a:prstGeom prst="rect">
            <a:avLst/>
          </a:prstGeom>
          <a:solidFill>
            <a:srgbClr val="E7DCFC"/>
          </a:solidFill>
          <a:ln/>
        </p:spPr>
      </p:sp>
      <p:sp>
        <p:nvSpPr>
          <p:cNvPr id="25" name="Text 22"/>
          <p:cNvSpPr/>
          <p:nvPr/>
        </p:nvSpPr>
        <p:spPr>
          <a:xfrm>
            <a:off x="4786313" y="2716411"/>
            <a:ext cx="1614488" cy="24029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2800"/>
              </a:lnSpc>
              <a:buNone/>
            </a:pPr>
            <a:r>
              <a:rPr lang="en-US" sz="1450" b="1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承接污染</a:t>
            </a:r>
            <a:endParaRPr lang="en-US" sz="1450" dirty="0"/>
          </a:p>
        </p:txBody>
      </p:sp>
      <p:sp>
        <p:nvSpPr>
          <p:cNvPr id="26" name="Text 23"/>
          <p:cNvSpPr/>
          <p:nvPr/>
        </p:nvSpPr>
        <p:spPr>
          <a:xfrm>
            <a:off x="4786313" y="3085291"/>
            <a:ext cx="1614488" cy="116644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113600"/>
              </a:lnSpc>
              <a:buNone/>
            </a:pPr>
            <a:r>
              <a:rPr lang="en-US" sz="11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不是單點錯誤。</a:t>
            </a:r>
            <a:r>
              <a:rPr lang="en-US" sz="115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當舊</a:t>
            </a:r>
            <a:r>
              <a:rPr lang="en-US" sz="115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法、新法與裁判援引</a:t>
            </a:r>
            <a:r>
              <a:rPr lang="en-US" sz="115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混在一起，模型容易</a:t>
            </a:r>
            <a:r>
              <a:rPr lang="en-US" sz="115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把過期引用當成現行</a:t>
            </a:r>
            <a:r>
              <a:rPr lang="en-US" sz="115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規則。</a:t>
            </a:r>
            <a:endParaRPr lang="en-US" sz="1150" dirty="0"/>
          </a:p>
        </p:txBody>
      </p:sp>
      <p:sp>
        <p:nvSpPr>
          <p:cNvPr id="27" name="Shape 24"/>
          <p:cNvSpPr/>
          <p:nvPr/>
        </p:nvSpPr>
        <p:spPr>
          <a:xfrm>
            <a:off x="6686550" y="2544961"/>
            <a:ext cx="1900238" cy="1785938"/>
          </a:xfrm>
          <a:prstGeom prst="rect">
            <a:avLst/>
          </a:prstGeom>
          <a:solidFill>
            <a:srgbClr val="FFFFFF">
              <a:alpha val="88000"/>
            </a:srgbClr>
          </a:solidFill>
          <a:ln/>
        </p:spPr>
      </p:sp>
      <p:sp>
        <p:nvSpPr>
          <p:cNvPr id="28" name="Shape 25"/>
          <p:cNvSpPr/>
          <p:nvPr/>
        </p:nvSpPr>
        <p:spPr>
          <a:xfrm>
            <a:off x="6686550" y="2544961"/>
            <a:ext cx="1900238" cy="42863"/>
          </a:xfrm>
          <a:prstGeom prst="rect">
            <a:avLst/>
          </a:prstGeom>
          <a:solidFill>
            <a:srgbClr val="1F2340"/>
          </a:solidFill>
          <a:ln/>
        </p:spPr>
      </p:sp>
      <p:sp>
        <p:nvSpPr>
          <p:cNvPr id="29" name="Shape 26"/>
          <p:cNvSpPr/>
          <p:nvPr/>
        </p:nvSpPr>
        <p:spPr>
          <a:xfrm>
            <a:off x="8579644" y="2544961"/>
            <a:ext cx="7144" cy="1785938"/>
          </a:xfrm>
          <a:prstGeom prst="rect">
            <a:avLst/>
          </a:prstGeom>
          <a:solidFill>
            <a:srgbClr val="E7DCFC"/>
          </a:solidFill>
          <a:ln/>
        </p:spPr>
      </p:sp>
      <p:sp>
        <p:nvSpPr>
          <p:cNvPr id="30" name="Shape 27"/>
          <p:cNvSpPr/>
          <p:nvPr/>
        </p:nvSpPr>
        <p:spPr>
          <a:xfrm>
            <a:off x="6686550" y="4323755"/>
            <a:ext cx="1900238" cy="7144"/>
          </a:xfrm>
          <a:prstGeom prst="rect">
            <a:avLst/>
          </a:prstGeom>
          <a:solidFill>
            <a:srgbClr val="E7DCFC"/>
          </a:solidFill>
          <a:ln/>
        </p:spPr>
      </p:sp>
      <p:sp>
        <p:nvSpPr>
          <p:cNvPr id="31" name="Shape 28"/>
          <p:cNvSpPr/>
          <p:nvPr/>
        </p:nvSpPr>
        <p:spPr>
          <a:xfrm>
            <a:off x="6686550" y="2544961"/>
            <a:ext cx="7144" cy="1785938"/>
          </a:xfrm>
          <a:prstGeom prst="rect">
            <a:avLst/>
          </a:prstGeom>
          <a:solidFill>
            <a:srgbClr val="E7DCFC"/>
          </a:solidFill>
          <a:ln/>
        </p:spPr>
      </p:sp>
      <p:sp>
        <p:nvSpPr>
          <p:cNvPr id="32" name="Text 29"/>
          <p:cNvSpPr/>
          <p:nvPr/>
        </p:nvSpPr>
        <p:spPr>
          <a:xfrm>
            <a:off x="6829425" y="2716411"/>
            <a:ext cx="1614488" cy="24029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2800"/>
              </a:lnSpc>
              <a:buNone/>
            </a:pPr>
            <a:r>
              <a:rPr lang="en-US" sz="1450" b="1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反向驗證</a:t>
            </a:r>
            <a:endParaRPr lang="en-US" sz="1450" dirty="0"/>
          </a:p>
        </p:txBody>
      </p:sp>
      <p:sp>
        <p:nvSpPr>
          <p:cNvPr id="33" name="Text 30"/>
          <p:cNvSpPr/>
          <p:nvPr/>
        </p:nvSpPr>
        <p:spPr>
          <a:xfrm>
            <a:off x="6829425" y="3085291"/>
            <a:ext cx="1614488" cy="93315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113600"/>
              </a:lnSpc>
              <a:buNone/>
            </a:pPr>
            <a:r>
              <a:rPr lang="en-US" sz="11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讓答案可被檢查。</a:t>
            </a:r>
            <a:r>
              <a:rPr lang="en-US" sz="115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每</a:t>
            </a:r>
            <a:r>
              <a:rPr lang="en-US" sz="115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一個生成結論都要能</a:t>
            </a:r>
            <a:r>
              <a:rPr lang="en-US" sz="115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反查來源、引用位置</a:t>
            </a:r>
            <a:r>
              <a:rPr lang="en-US" sz="115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與法律適用地位。</a:t>
            </a:r>
            <a:endParaRPr lang="en-US" sz="1150" dirty="0"/>
          </a:p>
        </p:txBody>
      </p:sp>
      <p:sp>
        <p:nvSpPr>
          <p:cNvPr id="34" name="Shape 31"/>
          <p:cNvSpPr/>
          <p:nvPr/>
        </p:nvSpPr>
        <p:spPr>
          <a:xfrm>
            <a:off x="557213" y="4502348"/>
            <a:ext cx="8029575" cy="442913"/>
          </a:xfrm>
          <a:prstGeom prst="rect">
            <a:avLst/>
          </a:prstGeom>
          <a:solidFill>
            <a:srgbClr val="1F2340"/>
          </a:solidFill>
          <a:ln/>
        </p:spPr>
      </p:sp>
      <p:sp>
        <p:nvSpPr>
          <p:cNvPr id="35" name="Text 32"/>
          <p:cNvSpPr/>
          <p:nvPr/>
        </p:nvSpPr>
        <p:spPr>
          <a:xfrm>
            <a:off x="2785700" y="4603254"/>
            <a:ext cx="1723737" cy="24110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1250" b="1" dirty="0">
                <a:solidFill>
                  <a:srgbClr val="2DD4BF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法律 AI 的信任，來自</a:t>
            </a:r>
            <a:endParaRPr lang="en-US" sz="1250" dirty="0"/>
          </a:p>
        </p:txBody>
      </p:sp>
      <p:sp>
        <p:nvSpPr>
          <p:cNvPr id="36" name="Text 33"/>
          <p:cNvSpPr/>
          <p:nvPr/>
        </p:nvSpPr>
        <p:spPr>
          <a:xfrm>
            <a:off x="4623736" y="4603254"/>
            <a:ext cx="1440191" cy="24110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1250" b="1" dirty="0">
                <a:solidFill>
                  <a:srgbClr val="2DD4BF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可回查的引用工程</a:t>
            </a:r>
            <a:endParaRPr lang="en-US" sz="1250" dirty="0"/>
          </a:p>
        </p:txBody>
      </p:sp>
      <p:sp>
        <p:nvSpPr>
          <p:cNvPr id="37" name="Text 34"/>
          <p:cNvSpPr/>
          <p:nvPr/>
        </p:nvSpPr>
        <p:spPr>
          <a:xfrm>
            <a:off x="6178228" y="4603254"/>
            <a:ext cx="180045" cy="24110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1250" b="1" dirty="0">
                <a:solidFill>
                  <a:srgbClr val="2DD4BF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。</a:t>
            </a:r>
            <a:endParaRPr lang="en-US" sz="1250" dirty="0"/>
          </a:p>
        </p:txBody>
      </p:sp>
      <p:sp>
        <p:nvSpPr>
          <p:cNvPr id="38" name="Text 35"/>
          <p:cNvSpPr/>
          <p:nvPr/>
        </p:nvSpPr>
        <p:spPr>
          <a:xfrm>
            <a:off x="7780967" y="4872038"/>
            <a:ext cx="1134433" cy="11430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0000"/>
              </a:lnSpc>
              <a:buNone/>
            </a:pPr>
            <a:r>
              <a:rPr lang="en-US" sz="800" b="1" dirty="0">
                <a:solidFill>
                  <a:srgbClr val="7C3AED">
                    <a:alpha val="86000"/>
                  </a:srgbClr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SuitAI™️ · PiSuAI™️</a:t>
            </a:r>
            <a:endParaRPr lang="en-US" sz="8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2925" y="471488"/>
            <a:ext cx="8058150" cy="14644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indent="0" marL="0">
              <a:buNone/>
            </a:pPr>
            <a:r>
              <a:rPr lang="en-US" sz="900" b="1" spc="4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LEGAL TASK CHAIN</a:t>
            </a:r>
            <a:endParaRPr lang="en-US" sz="900" dirty="0"/>
          </a:p>
        </p:txBody>
      </p:sp>
      <p:sp>
        <p:nvSpPr>
          <p:cNvPr id="4" name="Shape 1"/>
          <p:cNvSpPr/>
          <p:nvPr/>
        </p:nvSpPr>
        <p:spPr>
          <a:xfrm>
            <a:off x="542925" y="1343025"/>
            <a:ext cx="1678781" cy="1750219"/>
          </a:xfrm>
          <a:prstGeom prst="rect">
            <a:avLst/>
          </a:prstGeom>
          <a:solidFill>
            <a:srgbClr val="EDE9FE"/>
          </a:solidFill>
          <a:ln w="9144">
            <a:solidFill>
              <a:srgbClr val="7C3AED">
                <a:alpha val="24000"/>
              </a:srgbClr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1284591" y="1898479"/>
            <a:ext cx="195449" cy="17323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indent="0" marL="0">
              <a:buNone/>
            </a:pPr>
            <a:r>
              <a:rPr lang="en-US" sz="1050" b="1" spc="2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01</a:t>
            </a:r>
            <a:endParaRPr lang="en-US" sz="1050" dirty="0"/>
          </a:p>
        </p:txBody>
      </p:sp>
      <p:sp>
        <p:nvSpPr>
          <p:cNvPr id="6" name="Text 3"/>
          <p:cNvSpPr/>
          <p:nvPr/>
        </p:nvSpPr>
        <p:spPr>
          <a:xfrm>
            <a:off x="1103709" y="2214590"/>
            <a:ext cx="557213" cy="32317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indent="0" marL="0">
              <a:lnSpc>
                <a:spcPct val="92800"/>
              </a:lnSpc>
              <a:buNone/>
            </a:pPr>
            <a:r>
              <a:rPr lang="en-US" sz="19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對話</a:t>
            </a:r>
            <a:endParaRPr lang="en-US" sz="1950" dirty="0"/>
          </a:p>
        </p:txBody>
      </p:sp>
      <p:sp>
        <p:nvSpPr>
          <p:cNvPr id="7" name="Shape 4"/>
          <p:cNvSpPr/>
          <p:nvPr/>
        </p:nvSpPr>
        <p:spPr>
          <a:xfrm>
            <a:off x="2664619" y="1343025"/>
            <a:ext cx="1678781" cy="1750219"/>
          </a:xfrm>
          <a:prstGeom prst="rect">
            <a:avLst/>
          </a:prstGeom>
          <a:solidFill>
            <a:srgbClr val="EDE9FE"/>
          </a:solidFill>
          <a:ln w="9144">
            <a:solidFill>
              <a:srgbClr val="7C3AED">
                <a:alpha val="24000"/>
              </a:srgbClr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3406285" y="1898479"/>
            <a:ext cx="195449" cy="17323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indent="0" marL="0">
              <a:buNone/>
            </a:pPr>
            <a:r>
              <a:rPr lang="en-US" sz="1050" b="1" spc="2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02</a:t>
            </a:r>
            <a:endParaRPr lang="en-US" sz="1050" dirty="0"/>
          </a:p>
        </p:txBody>
      </p:sp>
      <p:sp>
        <p:nvSpPr>
          <p:cNvPr id="9" name="Text 6"/>
          <p:cNvSpPr/>
          <p:nvPr/>
        </p:nvSpPr>
        <p:spPr>
          <a:xfrm>
            <a:off x="3225403" y="2214590"/>
            <a:ext cx="557213" cy="32317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indent="0" marL="0">
              <a:lnSpc>
                <a:spcPct val="92800"/>
              </a:lnSpc>
              <a:buNone/>
            </a:pPr>
            <a:r>
              <a:rPr lang="en-US" sz="19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範本</a:t>
            </a:r>
            <a:endParaRPr lang="en-US" sz="1950" dirty="0"/>
          </a:p>
        </p:txBody>
      </p:sp>
      <p:sp>
        <p:nvSpPr>
          <p:cNvPr id="10" name="Shape 7"/>
          <p:cNvSpPr/>
          <p:nvPr/>
        </p:nvSpPr>
        <p:spPr>
          <a:xfrm>
            <a:off x="4786313" y="1343025"/>
            <a:ext cx="1678781" cy="1750219"/>
          </a:xfrm>
          <a:prstGeom prst="rect">
            <a:avLst/>
          </a:prstGeom>
          <a:solidFill>
            <a:srgbClr val="EDE9FE"/>
          </a:solidFill>
          <a:ln w="9144">
            <a:solidFill>
              <a:srgbClr val="7C3AED">
                <a:alpha val="24000"/>
              </a:srgbClr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5527979" y="1898479"/>
            <a:ext cx="195449" cy="17323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indent="0" marL="0">
              <a:buNone/>
            </a:pPr>
            <a:r>
              <a:rPr lang="en-US" sz="1050" b="1" spc="2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03</a:t>
            </a:r>
            <a:endParaRPr lang="en-US" sz="1050" dirty="0"/>
          </a:p>
        </p:txBody>
      </p:sp>
      <p:sp>
        <p:nvSpPr>
          <p:cNvPr id="12" name="Text 9"/>
          <p:cNvSpPr/>
          <p:nvPr/>
        </p:nvSpPr>
        <p:spPr>
          <a:xfrm>
            <a:off x="5207794" y="2214590"/>
            <a:ext cx="835819" cy="32317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indent="0" marL="0">
              <a:lnSpc>
                <a:spcPct val="92800"/>
              </a:lnSpc>
              <a:buNone/>
            </a:pPr>
            <a:r>
              <a:rPr lang="en-US" sz="19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工作流</a:t>
            </a:r>
            <a:endParaRPr lang="en-US" sz="1950" dirty="0"/>
          </a:p>
        </p:txBody>
      </p:sp>
      <p:sp>
        <p:nvSpPr>
          <p:cNvPr id="13" name="Shape 10"/>
          <p:cNvSpPr/>
          <p:nvPr/>
        </p:nvSpPr>
        <p:spPr>
          <a:xfrm>
            <a:off x="6908006" y="1343025"/>
            <a:ext cx="1678781" cy="1750219"/>
          </a:xfrm>
          <a:prstGeom prst="rect">
            <a:avLst/>
          </a:prstGeom>
          <a:solidFill>
            <a:srgbClr val="CCFBF1"/>
          </a:solidFill>
          <a:ln/>
        </p:spPr>
      </p:sp>
      <p:sp>
        <p:nvSpPr>
          <p:cNvPr id="14" name="Shape 11"/>
          <p:cNvSpPr/>
          <p:nvPr/>
        </p:nvSpPr>
        <p:spPr>
          <a:xfrm>
            <a:off x="6908006" y="1343025"/>
            <a:ext cx="1678781" cy="57150"/>
          </a:xfrm>
          <a:prstGeom prst="rect">
            <a:avLst/>
          </a:prstGeom>
          <a:solidFill>
            <a:srgbClr val="2DD4BF"/>
          </a:solidFill>
          <a:ln/>
        </p:spPr>
      </p:sp>
      <p:sp>
        <p:nvSpPr>
          <p:cNvPr id="15" name="Shape 12"/>
          <p:cNvSpPr/>
          <p:nvPr/>
        </p:nvSpPr>
        <p:spPr>
          <a:xfrm>
            <a:off x="8579644" y="1343025"/>
            <a:ext cx="7144" cy="1750219"/>
          </a:xfrm>
          <a:prstGeom prst="rect">
            <a:avLst/>
          </a:prstGeom>
          <a:solidFill>
            <a:srgbClr val="E0D0FB"/>
          </a:solidFill>
          <a:ln/>
        </p:spPr>
      </p:sp>
      <p:sp>
        <p:nvSpPr>
          <p:cNvPr id="16" name="Shape 13"/>
          <p:cNvSpPr/>
          <p:nvPr/>
        </p:nvSpPr>
        <p:spPr>
          <a:xfrm>
            <a:off x="6908006" y="3086100"/>
            <a:ext cx="1678781" cy="7144"/>
          </a:xfrm>
          <a:prstGeom prst="rect">
            <a:avLst/>
          </a:prstGeom>
          <a:solidFill>
            <a:srgbClr val="E0D0FB"/>
          </a:solidFill>
          <a:ln/>
        </p:spPr>
      </p:sp>
      <p:sp>
        <p:nvSpPr>
          <p:cNvPr id="17" name="Shape 14"/>
          <p:cNvSpPr/>
          <p:nvPr/>
        </p:nvSpPr>
        <p:spPr>
          <a:xfrm>
            <a:off x="6908006" y="1343025"/>
            <a:ext cx="7144" cy="1750219"/>
          </a:xfrm>
          <a:prstGeom prst="rect">
            <a:avLst/>
          </a:prstGeom>
          <a:solidFill>
            <a:srgbClr val="E0D0FB"/>
          </a:solidFill>
          <a:ln/>
        </p:spPr>
      </p:sp>
      <p:sp>
        <p:nvSpPr>
          <p:cNvPr id="18" name="Text 15"/>
          <p:cNvSpPr/>
          <p:nvPr/>
        </p:nvSpPr>
        <p:spPr>
          <a:xfrm>
            <a:off x="7649673" y="1898479"/>
            <a:ext cx="195449" cy="17323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indent="0" marL="0">
              <a:buNone/>
            </a:pPr>
            <a:r>
              <a:rPr lang="en-US" sz="1050" b="1" spc="2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04</a:t>
            </a:r>
            <a:endParaRPr lang="en-US" sz="1050" dirty="0"/>
          </a:p>
        </p:txBody>
      </p:sp>
      <p:sp>
        <p:nvSpPr>
          <p:cNvPr id="19" name="Text 16"/>
          <p:cNvSpPr/>
          <p:nvPr/>
        </p:nvSpPr>
        <p:spPr>
          <a:xfrm>
            <a:off x="7468791" y="2214590"/>
            <a:ext cx="557213" cy="32317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indent="0" marL="0">
              <a:lnSpc>
                <a:spcPct val="92800"/>
              </a:lnSpc>
              <a:buNone/>
            </a:pPr>
            <a:r>
              <a:rPr lang="en-US" sz="19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核實</a:t>
            </a:r>
            <a:endParaRPr lang="en-US" sz="1950" dirty="0"/>
          </a:p>
        </p:txBody>
      </p:sp>
      <p:sp>
        <p:nvSpPr>
          <p:cNvPr id="20" name="Shape 17"/>
          <p:cNvSpPr/>
          <p:nvPr/>
        </p:nvSpPr>
        <p:spPr>
          <a:xfrm>
            <a:off x="1285875" y="3846909"/>
            <a:ext cx="6572250" cy="542925"/>
          </a:xfrm>
          <a:prstGeom prst="rect">
            <a:avLst/>
          </a:prstGeom>
          <a:solidFill>
            <a:srgbClr val="1F2340"/>
          </a:solidFill>
          <a:ln/>
        </p:spPr>
      </p:sp>
      <p:sp>
        <p:nvSpPr>
          <p:cNvPr id="21" name="Text 18"/>
          <p:cNvSpPr/>
          <p:nvPr/>
        </p:nvSpPr>
        <p:spPr>
          <a:xfrm>
            <a:off x="2678906" y="3972818"/>
            <a:ext cx="2357438" cy="29110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C4B5F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法律工作不是聊天，而是</a:t>
            </a:r>
            <a:endParaRPr lang="en-US" sz="1500" dirty="0"/>
          </a:p>
        </p:txBody>
      </p:sp>
      <p:sp>
        <p:nvSpPr>
          <p:cNvPr id="22" name="Text 19"/>
          <p:cNvSpPr/>
          <p:nvPr/>
        </p:nvSpPr>
        <p:spPr>
          <a:xfrm>
            <a:off x="5179219" y="3972818"/>
            <a:ext cx="1285875" cy="29110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C4B5F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可交付任務鏈</a:t>
            </a:r>
            <a:endParaRPr lang="en-US" sz="1500" dirty="0"/>
          </a:p>
        </p:txBody>
      </p:sp>
      <p:sp>
        <p:nvSpPr>
          <p:cNvPr id="23" name="Text 20"/>
          <p:cNvSpPr/>
          <p:nvPr/>
        </p:nvSpPr>
        <p:spPr>
          <a:xfrm>
            <a:off x="7780967" y="4872038"/>
            <a:ext cx="1134433" cy="11430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0000"/>
              </a:lnSpc>
              <a:buNone/>
            </a:pPr>
            <a:r>
              <a:rPr lang="en-US" sz="800" b="1" dirty="0">
                <a:solidFill>
                  <a:srgbClr val="7C3AED">
                    <a:alpha val="86000"/>
                  </a:srgbClr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SuitAI™️ · PiSuAI™️</a:t>
            </a:r>
            <a:endParaRPr lang="en-US" sz="8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57213" y="428625"/>
            <a:ext cx="2928938" cy="14644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900" b="1" spc="4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TEXT EXPLANATION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557213" y="746522"/>
            <a:ext cx="2928938" cy="85434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92000"/>
              </a:lnSpc>
              <a:buNone/>
            </a:pPr>
            <a:r>
              <a:rPr lang="en-US" sz="2650" b="1" spc="-1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法律工作不是聊</a:t>
            </a:r>
            <a:r>
              <a:rPr lang="en-US" sz="2650" b="1" spc="-1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天，而是</a:t>
            </a:r>
            <a:r>
              <a:rPr lang="en-US" sz="2650" b="1" spc="-1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任務鏈</a:t>
            </a:r>
            <a:endParaRPr lang="en-US" sz="2650" dirty="0"/>
          </a:p>
        </p:txBody>
      </p:sp>
      <p:sp>
        <p:nvSpPr>
          <p:cNvPr id="5" name="Text 2"/>
          <p:cNvSpPr/>
          <p:nvPr/>
        </p:nvSpPr>
        <p:spPr>
          <a:xfrm>
            <a:off x="557213" y="1858045"/>
            <a:ext cx="2928938" cy="91292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113600"/>
              </a:lnSpc>
              <a:buNone/>
            </a:pPr>
            <a:r>
              <a:rPr lang="en-US" sz="1500" b="1" dirty="0">
                <a:solidFill>
                  <a:srgbClr val="475569"/>
                </a:solidFill>
                <a:latin typeface="Noto Sans TC ExtraBold" pitchFamily="34" charset="0"/>
                <a:ea typeface="Noto Sans TC ExtraBold" pitchFamily="34" charset="-122"/>
                <a:cs typeface="Noto Sans TC ExtraBold" pitchFamily="34" charset="-120"/>
              </a:rPr>
              <a:t>律師需要的不是一句漂亮回答，而是一連串可交付、可檢查、可修改的工作成果。</a:t>
            </a:r>
            <a:endParaRPr lang="en-US" sz="1500" dirty="0"/>
          </a:p>
        </p:txBody>
      </p:sp>
      <p:sp>
        <p:nvSpPr>
          <p:cNvPr id="6" name="Text 3"/>
          <p:cNvSpPr/>
          <p:nvPr/>
        </p:nvSpPr>
        <p:spPr>
          <a:xfrm>
            <a:off x="3857625" y="715882"/>
            <a:ext cx="771525" cy="26130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4400"/>
              </a:lnSpc>
              <a:buNone/>
            </a:pPr>
            <a:r>
              <a:rPr lang="en-US" sz="1550" b="1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對話</a:t>
            </a:r>
            <a:endParaRPr lang="en-US" sz="1550" dirty="0"/>
          </a:p>
        </p:txBody>
      </p:sp>
      <p:sp>
        <p:nvSpPr>
          <p:cNvPr id="7" name="Text 4"/>
          <p:cNvSpPr/>
          <p:nvPr/>
        </p:nvSpPr>
        <p:spPr>
          <a:xfrm>
            <a:off x="4629150" y="574514"/>
            <a:ext cx="3957638" cy="5440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108800"/>
              </a:lnSpc>
              <a:buNone/>
            </a:pPr>
            <a:r>
              <a:rPr lang="en-US" sz="140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蒐集需求。</a:t>
            </a:r>
            <a:r>
              <a:rPr lang="en-US" sz="140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確認事實、角色、爭點與任務邊</a:t>
            </a:r>
            <a:r>
              <a:rPr lang="en-US" sz="140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界。</a:t>
            </a:r>
            <a:endParaRPr lang="en-US" sz="1400" dirty="0"/>
          </a:p>
        </p:txBody>
      </p:sp>
      <p:sp>
        <p:nvSpPr>
          <p:cNvPr id="8" name="Text 5"/>
          <p:cNvSpPr/>
          <p:nvPr/>
        </p:nvSpPr>
        <p:spPr>
          <a:xfrm>
            <a:off x="3857625" y="1544557"/>
            <a:ext cx="771525" cy="26130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4400"/>
              </a:lnSpc>
              <a:buNone/>
            </a:pPr>
            <a:r>
              <a:rPr lang="en-US" sz="1550" b="1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範本</a:t>
            </a:r>
            <a:endParaRPr lang="en-US" sz="1550" dirty="0"/>
          </a:p>
        </p:txBody>
      </p:sp>
      <p:sp>
        <p:nvSpPr>
          <p:cNvPr id="9" name="Text 6"/>
          <p:cNvSpPr/>
          <p:nvPr/>
        </p:nvSpPr>
        <p:spPr>
          <a:xfrm>
            <a:off x="4629150" y="1403189"/>
            <a:ext cx="3957638" cy="5440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108800"/>
              </a:lnSpc>
              <a:buNone/>
            </a:pPr>
            <a:r>
              <a:rPr lang="en-US" sz="140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限制格式。</a:t>
            </a:r>
            <a:r>
              <a:rPr lang="en-US" sz="140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讓輸出符合書狀、契約或法律意</a:t>
            </a:r>
            <a:r>
              <a:rPr lang="en-US" sz="140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見的結構。</a:t>
            </a:r>
            <a:endParaRPr lang="en-US" sz="1400" dirty="0"/>
          </a:p>
        </p:txBody>
      </p:sp>
      <p:sp>
        <p:nvSpPr>
          <p:cNvPr id="10" name="Text 7"/>
          <p:cNvSpPr/>
          <p:nvPr/>
        </p:nvSpPr>
        <p:spPr>
          <a:xfrm>
            <a:off x="3857625" y="2373232"/>
            <a:ext cx="771525" cy="26130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4400"/>
              </a:lnSpc>
              <a:buNone/>
            </a:pPr>
            <a:r>
              <a:rPr lang="en-US" sz="1550" b="1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工作流</a:t>
            </a:r>
            <a:endParaRPr lang="en-US" sz="1550" dirty="0"/>
          </a:p>
        </p:txBody>
      </p:sp>
      <p:sp>
        <p:nvSpPr>
          <p:cNvPr id="11" name="Text 8"/>
          <p:cNvSpPr/>
          <p:nvPr/>
        </p:nvSpPr>
        <p:spPr>
          <a:xfrm>
            <a:off x="4629150" y="2231864"/>
            <a:ext cx="3957638" cy="5440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108800"/>
              </a:lnSpc>
              <a:buNone/>
            </a:pPr>
            <a:r>
              <a:rPr lang="en-US" sz="140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串接流程。</a:t>
            </a:r>
            <a:r>
              <a:rPr lang="en-US" sz="140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把資料、推理、生成與審閱放入</a:t>
            </a:r>
            <a:r>
              <a:rPr lang="en-US" sz="140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同一任務路徑。</a:t>
            </a:r>
            <a:endParaRPr lang="en-US" sz="1400" dirty="0"/>
          </a:p>
        </p:txBody>
      </p:sp>
      <p:sp>
        <p:nvSpPr>
          <p:cNvPr id="12" name="Text 9"/>
          <p:cNvSpPr/>
          <p:nvPr/>
        </p:nvSpPr>
        <p:spPr>
          <a:xfrm>
            <a:off x="3857625" y="3201907"/>
            <a:ext cx="771525" cy="26130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4400"/>
              </a:lnSpc>
              <a:buNone/>
            </a:pPr>
            <a:r>
              <a:rPr lang="en-US" sz="1550" b="1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核實</a:t>
            </a:r>
            <a:endParaRPr lang="en-US" sz="1550" dirty="0"/>
          </a:p>
        </p:txBody>
      </p:sp>
      <p:sp>
        <p:nvSpPr>
          <p:cNvPr id="13" name="Text 10"/>
          <p:cNvSpPr/>
          <p:nvPr/>
        </p:nvSpPr>
        <p:spPr>
          <a:xfrm>
            <a:off x="4629150" y="3060539"/>
            <a:ext cx="3957638" cy="5440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108800"/>
              </a:lnSpc>
              <a:buNone/>
            </a:pPr>
            <a:r>
              <a:rPr lang="en-US" sz="140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回查來源。</a:t>
            </a:r>
            <a:r>
              <a:rPr lang="en-US" sz="140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確認引用、事實與結論是否可以</a:t>
            </a:r>
            <a:r>
              <a:rPr lang="en-US" sz="140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被負責。</a:t>
            </a:r>
            <a:endParaRPr lang="en-US" sz="1400" dirty="0"/>
          </a:p>
        </p:txBody>
      </p:sp>
      <p:sp>
        <p:nvSpPr>
          <p:cNvPr id="14" name="Shape 11"/>
          <p:cNvSpPr/>
          <p:nvPr/>
        </p:nvSpPr>
        <p:spPr>
          <a:xfrm>
            <a:off x="3857625" y="3900488"/>
            <a:ext cx="4729163" cy="442913"/>
          </a:xfrm>
          <a:prstGeom prst="rect">
            <a:avLst/>
          </a:prstGeom>
          <a:solidFill>
            <a:srgbClr val="1F2340"/>
          </a:solidFill>
          <a:ln/>
        </p:spPr>
      </p:sp>
      <p:sp>
        <p:nvSpPr>
          <p:cNvPr id="15" name="Text 12"/>
          <p:cNvSpPr/>
          <p:nvPr/>
        </p:nvSpPr>
        <p:spPr>
          <a:xfrm>
            <a:off x="4622006" y="3996928"/>
            <a:ext cx="1671638" cy="25003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2DD4BF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從聊天機器人，走向</a:t>
            </a:r>
            <a:endParaRPr lang="en-US" sz="1300" dirty="0"/>
          </a:p>
        </p:txBody>
      </p:sp>
      <p:sp>
        <p:nvSpPr>
          <p:cNvPr id="16" name="Text 13"/>
          <p:cNvSpPr/>
          <p:nvPr/>
        </p:nvSpPr>
        <p:spPr>
          <a:xfrm>
            <a:off x="6407944" y="3996928"/>
            <a:ext cx="1114425" cy="25003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2DD4BF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法律工作系統</a:t>
            </a:r>
            <a:endParaRPr lang="en-US" sz="1300" dirty="0"/>
          </a:p>
        </p:txBody>
      </p:sp>
      <p:sp>
        <p:nvSpPr>
          <p:cNvPr id="17" name="Text 14"/>
          <p:cNvSpPr/>
          <p:nvPr/>
        </p:nvSpPr>
        <p:spPr>
          <a:xfrm>
            <a:off x="7636669" y="3996928"/>
            <a:ext cx="185738" cy="25003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2DD4BF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。</a:t>
            </a:r>
            <a:endParaRPr lang="en-US" sz="1300" dirty="0"/>
          </a:p>
        </p:txBody>
      </p:sp>
      <p:sp>
        <p:nvSpPr>
          <p:cNvPr id="18" name="Text 15"/>
          <p:cNvSpPr/>
          <p:nvPr/>
        </p:nvSpPr>
        <p:spPr>
          <a:xfrm>
            <a:off x="7780967" y="4872038"/>
            <a:ext cx="1134433" cy="11430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0000"/>
              </a:lnSpc>
              <a:buNone/>
            </a:pPr>
            <a:r>
              <a:rPr lang="en-US" sz="800" b="1" dirty="0">
                <a:solidFill>
                  <a:srgbClr val="7C3AED">
                    <a:alpha val="86000"/>
                  </a:srgbClr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SuitAI™️ · PiSuAI™️</a:t>
            </a:r>
            <a:endParaRPr lang="en-US" sz="8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500063" y="342900"/>
            <a:ext cx="5643563" cy="4314825"/>
          </a:xfrm>
          <a:prstGeom prst="rect">
            <a:avLst/>
          </a:prstGeom>
          <a:solidFill>
            <a:srgbClr val="FFFFFF"/>
          </a:solidFill>
          <a:ln w="9144">
            <a:solidFill>
              <a:srgbClr val="7C3AED">
                <a:alpha val="18000"/>
              </a:srgbClr>
            </a:solidFill>
            <a:prstDash val="solid"/>
          </a:ln>
        </p:spPr>
      </p:sp>
      <p:sp>
        <p:nvSpPr>
          <p:cNvPr id="4" name="Shape 1"/>
          <p:cNvSpPr/>
          <p:nvPr/>
        </p:nvSpPr>
        <p:spPr>
          <a:xfrm>
            <a:off x="800100" y="771525"/>
            <a:ext cx="2443163" cy="942975"/>
          </a:xfrm>
          <a:prstGeom prst="rect">
            <a:avLst/>
          </a:prstGeom>
          <a:solidFill>
            <a:srgbClr val="F7F2FF">
              <a:alpha val="88000"/>
            </a:srgbClr>
          </a:solidFill>
          <a:ln w="9144">
            <a:solidFill>
              <a:srgbClr val="7C3AED">
                <a:alpha val="20000"/>
              </a:srgbClr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942975" y="878681"/>
            <a:ext cx="2157413" cy="20058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6400"/>
              </a:lnSpc>
              <a:buNone/>
            </a:pPr>
            <a:r>
              <a:rPr lang="en-US" sz="1300" b="1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SuitAI™</a:t>
            </a:r>
            <a:endParaRPr lang="en-US" sz="1300" dirty="0"/>
          </a:p>
        </p:txBody>
      </p:sp>
      <p:sp>
        <p:nvSpPr>
          <p:cNvPr id="6" name="Text 3"/>
          <p:cNvSpPr/>
          <p:nvPr/>
        </p:nvSpPr>
        <p:spPr>
          <a:xfrm>
            <a:off x="942975" y="1143558"/>
            <a:ext cx="1285875" cy="14287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8400"/>
              </a:lnSpc>
              <a:buNone/>
            </a:pPr>
            <a:r>
              <a:rPr lang="en-US" sz="900" b="1" dirty="0">
                <a:solidFill>
                  <a:srgbClr val="475569"/>
                </a:solidFill>
                <a:latin typeface="Noto Sans TC ExtraBold" pitchFamily="34" charset="0"/>
                <a:ea typeface="Noto Sans TC ExtraBold" pitchFamily="34" charset="-122"/>
                <a:cs typeface="Noto Sans TC ExtraBold" pitchFamily="34" charset="-120"/>
              </a:rPr>
              <a:t>訴訟書狀與法律工作流</a:t>
            </a:r>
            <a:endParaRPr lang="en-US" sz="900" dirty="0"/>
          </a:p>
        </p:txBody>
      </p:sp>
      <p:sp>
        <p:nvSpPr>
          <p:cNvPr id="7" name="Text 4"/>
          <p:cNvSpPr/>
          <p:nvPr/>
        </p:nvSpPr>
        <p:spPr>
          <a:xfrm>
            <a:off x="942975" y="1344560"/>
            <a:ext cx="2157413" cy="10400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9600"/>
              </a:lnSpc>
              <a:buNone/>
            </a:pPr>
            <a:r>
              <a:rPr lang="en-US" sz="650" b="1" dirty="0">
                <a:solidFill>
                  <a:srgbClr val="0F766E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https://legalsuitai.com/</a:t>
            </a:r>
            <a:endParaRPr lang="en-US" sz="650" dirty="0"/>
          </a:p>
        </p:txBody>
      </p:sp>
      <p:sp>
        <p:nvSpPr>
          <p:cNvPr id="8" name="Shape 5"/>
          <p:cNvSpPr/>
          <p:nvPr/>
        </p:nvSpPr>
        <p:spPr>
          <a:xfrm>
            <a:off x="3400425" y="771525"/>
            <a:ext cx="2443163" cy="942975"/>
          </a:xfrm>
          <a:prstGeom prst="rect">
            <a:avLst/>
          </a:prstGeom>
          <a:solidFill>
            <a:srgbClr val="F7F2FF">
              <a:alpha val="88000"/>
            </a:srgbClr>
          </a:solidFill>
          <a:ln w="9144">
            <a:solidFill>
              <a:srgbClr val="7C3AED">
                <a:alpha val="20000"/>
              </a:srgbClr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3543300" y="878681"/>
            <a:ext cx="2157413" cy="20058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6400"/>
              </a:lnSpc>
              <a:buNone/>
            </a:pPr>
            <a:r>
              <a:rPr lang="en-US" sz="1300" b="1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PiSuAI™</a:t>
            </a:r>
            <a:endParaRPr lang="en-US" sz="1300" dirty="0"/>
          </a:p>
        </p:txBody>
      </p:sp>
      <p:sp>
        <p:nvSpPr>
          <p:cNvPr id="10" name="Text 7"/>
          <p:cNvSpPr/>
          <p:nvPr/>
        </p:nvSpPr>
        <p:spPr>
          <a:xfrm>
            <a:off x="3543300" y="1143558"/>
            <a:ext cx="1414463" cy="14287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8400"/>
              </a:lnSpc>
              <a:buNone/>
            </a:pPr>
            <a:r>
              <a:rPr lang="en-US" sz="900" b="1" dirty="0">
                <a:solidFill>
                  <a:srgbClr val="475569"/>
                </a:solidFill>
                <a:latin typeface="Noto Sans TC ExtraBold" pitchFamily="34" charset="0"/>
                <a:ea typeface="Noto Sans TC ExtraBold" pitchFamily="34" charset="-122"/>
                <a:cs typeface="Noto Sans TC ExtraBold" pitchFamily="34" charset="-120"/>
              </a:rPr>
              <a:t>爭議處理與特定任務場景</a:t>
            </a:r>
            <a:endParaRPr lang="en-US" sz="900" dirty="0"/>
          </a:p>
        </p:txBody>
      </p:sp>
      <p:sp>
        <p:nvSpPr>
          <p:cNvPr id="11" name="Text 8"/>
          <p:cNvSpPr/>
          <p:nvPr/>
        </p:nvSpPr>
        <p:spPr>
          <a:xfrm>
            <a:off x="3543300" y="1344560"/>
            <a:ext cx="2157413" cy="10400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9600"/>
              </a:lnSpc>
              <a:buNone/>
            </a:pPr>
            <a:r>
              <a:rPr lang="en-US" sz="650" b="1" dirty="0">
                <a:solidFill>
                  <a:srgbClr val="0F766E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https://pisu.manus.space/</a:t>
            </a:r>
            <a:endParaRPr lang="en-US" sz="650" dirty="0"/>
          </a:p>
        </p:txBody>
      </p:sp>
      <p:sp>
        <p:nvSpPr>
          <p:cNvPr id="12" name="Shape 9"/>
          <p:cNvSpPr/>
          <p:nvPr/>
        </p:nvSpPr>
        <p:spPr>
          <a:xfrm>
            <a:off x="800100" y="1843088"/>
            <a:ext cx="2443163" cy="942975"/>
          </a:xfrm>
          <a:prstGeom prst="rect">
            <a:avLst/>
          </a:prstGeom>
          <a:solidFill>
            <a:srgbClr val="F7F2FF">
              <a:alpha val="88000"/>
            </a:srgbClr>
          </a:solidFill>
          <a:ln w="9144">
            <a:solidFill>
              <a:srgbClr val="7C3AED">
                <a:alpha val="20000"/>
              </a:srgbClr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942975" y="1950244"/>
            <a:ext cx="2157413" cy="20058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6400"/>
              </a:lnSpc>
              <a:buNone/>
            </a:pPr>
            <a:r>
              <a:rPr lang="en-US" sz="1300" b="1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PingLex™</a:t>
            </a:r>
            <a:endParaRPr lang="en-US" sz="1300" dirty="0"/>
          </a:p>
        </p:txBody>
      </p:sp>
      <p:sp>
        <p:nvSpPr>
          <p:cNvPr id="14" name="Text 11"/>
          <p:cNvSpPr/>
          <p:nvPr/>
        </p:nvSpPr>
        <p:spPr>
          <a:xfrm>
            <a:off x="942975" y="2215121"/>
            <a:ext cx="1157288" cy="14287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8400"/>
              </a:lnSpc>
              <a:buNone/>
            </a:pPr>
            <a:r>
              <a:rPr lang="en-US" sz="900" b="1" dirty="0">
                <a:solidFill>
                  <a:srgbClr val="475569"/>
                </a:solidFill>
                <a:latin typeface="Noto Sans TC ExtraBold" pitchFamily="34" charset="0"/>
                <a:ea typeface="Noto Sans TC ExtraBold" pitchFamily="34" charset="-122"/>
                <a:cs typeface="Noto Sans TC ExtraBold" pitchFamily="34" charset="-120"/>
              </a:rPr>
              <a:t>刑法／民法知識平台</a:t>
            </a:r>
            <a:endParaRPr lang="en-US" sz="900" dirty="0"/>
          </a:p>
        </p:txBody>
      </p:sp>
      <p:sp>
        <p:nvSpPr>
          <p:cNvPr id="15" name="Text 12"/>
          <p:cNvSpPr/>
          <p:nvPr/>
        </p:nvSpPr>
        <p:spPr>
          <a:xfrm>
            <a:off x="942975" y="2416122"/>
            <a:ext cx="2157413" cy="10400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9600"/>
              </a:lnSpc>
              <a:buNone/>
            </a:pPr>
            <a:r>
              <a:rPr lang="en-US" sz="650" b="1" dirty="0">
                <a:solidFill>
                  <a:srgbClr val="0F766E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https://pinglexai.legal/；https://pinglexai-civil.m</a:t>
            </a:r>
            <a:endParaRPr lang="en-US" sz="650" dirty="0"/>
          </a:p>
        </p:txBody>
      </p:sp>
      <p:sp>
        <p:nvSpPr>
          <p:cNvPr id="16" name="Text 13"/>
          <p:cNvSpPr/>
          <p:nvPr/>
        </p:nvSpPr>
        <p:spPr>
          <a:xfrm>
            <a:off x="942975" y="2570131"/>
            <a:ext cx="2157413" cy="10400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9600"/>
              </a:lnSpc>
              <a:buNone/>
            </a:pPr>
            <a:r>
              <a:rPr lang="en-US" sz="650" b="1" dirty="0">
                <a:solidFill>
                  <a:srgbClr val="0F766E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anus.space/</a:t>
            </a:r>
            <a:endParaRPr lang="en-US" sz="650" dirty="0"/>
          </a:p>
        </p:txBody>
      </p:sp>
      <p:sp>
        <p:nvSpPr>
          <p:cNvPr id="17" name="Shape 14"/>
          <p:cNvSpPr/>
          <p:nvPr/>
        </p:nvSpPr>
        <p:spPr>
          <a:xfrm>
            <a:off x="3400425" y="1843088"/>
            <a:ext cx="2443163" cy="942975"/>
          </a:xfrm>
          <a:prstGeom prst="rect">
            <a:avLst/>
          </a:prstGeom>
          <a:solidFill>
            <a:srgbClr val="F7F2FF">
              <a:alpha val="88000"/>
            </a:srgbClr>
          </a:solidFill>
          <a:ln w="9144">
            <a:solidFill>
              <a:srgbClr val="7C3AED">
                <a:alpha val="20000"/>
              </a:srgbClr>
            </a:solidFill>
            <a:prstDash val="solid"/>
          </a:ln>
        </p:spPr>
      </p:sp>
      <p:sp>
        <p:nvSpPr>
          <p:cNvPr id="18" name="Text 15"/>
          <p:cNvSpPr/>
          <p:nvPr/>
        </p:nvSpPr>
        <p:spPr>
          <a:xfrm>
            <a:off x="3543300" y="1950244"/>
            <a:ext cx="2157413" cy="20058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6400"/>
              </a:lnSpc>
              <a:buNone/>
            </a:pPr>
            <a:r>
              <a:rPr lang="en-US" sz="1300" b="1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ConTrAI</a:t>
            </a:r>
            <a:endParaRPr lang="en-US" sz="1300" dirty="0"/>
          </a:p>
        </p:txBody>
      </p:sp>
      <p:sp>
        <p:nvSpPr>
          <p:cNvPr id="19" name="Text 16"/>
          <p:cNvSpPr/>
          <p:nvPr/>
        </p:nvSpPr>
        <p:spPr>
          <a:xfrm>
            <a:off x="3543300" y="2215121"/>
            <a:ext cx="1157288" cy="14287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8400"/>
              </a:lnSpc>
              <a:buNone/>
            </a:pPr>
            <a:r>
              <a:rPr lang="en-US" sz="900" b="1" dirty="0">
                <a:solidFill>
                  <a:srgbClr val="475569"/>
                </a:solidFill>
                <a:latin typeface="Noto Sans TC ExtraBold" pitchFamily="34" charset="0"/>
                <a:ea typeface="Noto Sans TC ExtraBold" pitchFamily="34" charset="-122"/>
                <a:cs typeface="Noto Sans TC ExtraBold" pitchFamily="34" charset="-120"/>
              </a:rPr>
              <a:t>契約審閱與風險標示</a:t>
            </a:r>
            <a:endParaRPr lang="en-US" sz="900" dirty="0"/>
          </a:p>
        </p:txBody>
      </p:sp>
      <p:sp>
        <p:nvSpPr>
          <p:cNvPr id="20" name="Text 17"/>
          <p:cNvSpPr/>
          <p:nvPr/>
        </p:nvSpPr>
        <p:spPr>
          <a:xfrm>
            <a:off x="3543300" y="2416122"/>
            <a:ext cx="2157413" cy="10400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9600"/>
              </a:lnSpc>
              <a:buNone/>
            </a:pPr>
            <a:r>
              <a:rPr lang="en-US" sz="650" b="1" dirty="0">
                <a:solidFill>
                  <a:srgbClr val="0F766E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https://contrai.manus.space/</a:t>
            </a:r>
            <a:endParaRPr lang="en-US" sz="650" dirty="0"/>
          </a:p>
        </p:txBody>
      </p:sp>
      <p:sp>
        <p:nvSpPr>
          <p:cNvPr id="21" name="Shape 18"/>
          <p:cNvSpPr/>
          <p:nvPr/>
        </p:nvSpPr>
        <p:spPr>
          <a:xfrm>
            <a:off x="800100" y="2914650"/>
            <a:ext cx="2443163" cy="942975"/>
          </a:xfrm>
          <a:prstGeom prst="rect">
            <a:avLst/>
          </a:prstGeom>
          <a:solidFill>
            <a:srgbClr val="F7F2FF">
              <a:alpha val="88000"/>
            </a:srgbClr>
          </a:solidFill>
          <a:ln w="9144">
            <a:solidFill>
              <a:srgbClr val="7C3AED">
                <a:alpha val="20000"/>
              </a:srgbClr>
            </a:solidFill>
            <a:prstDash val="solid"/>
          </a:ln>
        </p:spPr>
      </p:sp>
      <p:sp>
        <p:nvSpPr>
          <p:cNvPr id="22" name="Text 19"/>
          <p:cNvSpPr/>
          <p:nvPr/>
        </p:nvSpPr>
        <p:spPr>
          <a:xfrm>
            <a:off x="942975" y="3021806"/>
            <a:ext cx="2157413" cy="20058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6400"/>
              </a:lnSpc>
              <a:buNone/>
            </a:pPr>
            <a:r>
              <a:rPr lang="en-US" sz="1300" b="1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PatentLI</a:t>
            </a:r>
            <a:endParaRPr lang="en-US" sz="1300" dirty="0"/>
          </a:p>
        </p:txBody>
      </p:sp>
      <p:sp>
        <p:nvSpPr>
          <p:cNvPr id="23" name="Text 20"/>
          <p:cNvSpPr/>
          <p:nvPr/>
        </p:nvSpPr>
        <p:spPr>
          <a:xfrm>
            <a:off x="942975" y="3286683"/>
            <a:ext cx="1157288" cy="14287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8400"/>
              </a:lnSpc>
              <a:buNone/>
            </a:pPr>
            <a:r>
              <a:rPr lang="en-US" sz="900" b="1" dirty="0">
                <a:solidFill>
                  <a:srgbClr val="475569"/>
                </a:solidFill>
                <a:latin typeface="Noto Sans TC ExtraBold" pitchFamily="34" charset="0"/>
                <a:ea typeface="Noto Sans TC ExtraBold" pitchFamily="34" charset="-122"/>
                <a:cs typeface="Noto Sans TC ExtraBold" pitchFamily="34" charset="-120"/>
              </a:rPr>
              <a:t>專利與技術法律智慧</a:t>
            </a:r>
            <a:endParaRPr lang="en-US" sz="900" dirty="0"/>
          </a:p>
        </p:txBody>
      </p:sp>
      <p:sp>
        <p:nvSpPr>
          <p:cNvPr id="24" name="Text 21"/>
          <p:cNvSpPr/>
          <p:nvPr/>
        </p:nvSpPr>
        <p:spPr>
          <a:xfrm>
            <a:off x="942975" y="3487685"/>
            <a:ext cx="2157413" cy="10400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9600"/>
              </a:lnSpc>
              <a:buNone/>
            </a:pPr>
            <a:r>
              <a:rPr lang="en-US" sz="650" b="1" dirty="0">
                <a:solidFill>
                  <a:srgbClr val="0F766E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https://patai.manus.space/</a:t>
            </a:r>
            <a:endParaRPr lang="en-US" sz="650" dirty="0"/>
          </a:p>
        </p:txBody>
      </p:sp>
      <p:sp>
        <p:nvSpPr>
          <p:cNvPr id="25" name="Shape 22"/>
          <p:cNvSpPr/>
          <p:nvPr/>
        </p:nvSpPr>
        <p:spPr>
          <a:xfrm>
            <a:off x="3400425" y="2914650"/>
            <a:ext cx="2443163" cy="942975"/>
          </a:xfrm>
          <a:prstGeom prst="rect">
            <a:avLst/>
          </a:prstGeom>
          <a:solidFill>
            <a:srgbClr val="F7F2FF">
              <a:alpha val="88000"/>
            </a:srgbClr>
          </a:solidFill>
          <a:ln w="9144">
            <a:solidFill>
              <a:srgbClr val="7C3AED">
                <a:alpha val="20000"/>
              </a:srgbClr>
            </a:solidFill>
            <a:prstDash val="solid"/>
          </a:ln>
        </p:spPr>
      </p:sp>
      <p:sp>
        <p:nvSpPr>
          <p:cNvPr id="26" name="Text 23"/>
          <p:cNvSpPr/>
          <p:nvPr/>
        </p:nvSpPr>
        <p:spPr>
          <a:xfrm>
            <a:off x="3543300" y="3021806"/>
            <a:ext cx="2157413" cy="20058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6400"/>
              </a:lnSpc>
              <a:buNone/>
            </a:pPr>
            <a:r>
              <a:rPr lang="en-US" sz="1300" b="1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DJS Legal</a:t>
            </a:r>
            <a:endParaRPr lang="en-US" sz="1300" dirty="0"/>
          </a:p>
        </p:txBody>
      </p:sp>
      <p:sp>
        <p:nvSpPr>
          <p:cNvPr id="27" name="Text 24"/>
          <p:cNvSpPr/>
          <p:nvPr/>
        </p:nvSpPr>
        <p:spPr>
          <a:xfrm>
            <a:off x="3543300" y="3286683"/>
            <a:ext cx="1157288" cy="14287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8400"/>
              </a:lnSpc>
              <a:buNone/>
            </a:pPr>
            <a:r>
              <a:rPr lang="en-US" sz="900" b="1" dirty="0">
                <a:solidFill>
                  <a:srgbClr val="475569"/>
                </a:solidFill>
                <a:latin typeface="Noto Sans TC ExtraBold" pitchFamily="34" charset="0"/>
                <a:ea typeface="Noto Sans TC ExtraBold" pitchFamily="34" charset="-122"/>
                <a:cs typeface="Noto Sans TC ExtraBold" pitchFamily="34" charset="-120"/>
              </a:rPr>
              <a:t>評測、授權與方法論</a:t>
            </a:r>
            <a:endParaRPr lang="en-US" sz="900" dirty="0"/>
          </a:p>
        </p:txBody>
      </p:sp>
      <p:sp>
        <p:nvSpPr>
          <p:cNvPr id="28" name="Text 25"/>
          <p:cNvSpPr/>
          <p:nvPr/>
        </p:nvSpPr>
        <p:spPr>
          <a:xfrm>
            <a:off x="3543300" y="3487685"/>
            <a:ext cx="2157413" cy="10400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9600"/>
              </a:lnSpc>
              <a:buNone/>
            </a:pPr>
            <a:r>
              <a:rPr lang="en-US" sz="650" b="1" dirty="0">
                <a:solidFill>
                  <a:srgbClr val="0F766E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https://djslegalwriting.manus.space/ai-writing；</a:t>
            </a:r>
            <a:endParaRPr lang="en-US" sz="650" dirty="0"/>
          </a:p>
        </p:txBody>
      </p:sp>
      <p:sp>
        <p:nvSpPr>
          <p:cNvPr id="29" name="Text 26"/>
          <p:cNvSpPr/>
          <p:nvPr/>
        </p:nvSpPr>
        <p:spPr>
          <a:xfrm>
            <a:off x="3543300" y="3641694"/>
            <a:ext cx="2157413" cy="10400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9600"/>
              </a:lnSpc>
              <a:buNone/>
            </a:pPr>
            <a:r>
              <a:rPr lang="en-US" sz="650" b="1" dirty="0">
                <a:solidFill>
                  <a:srgbClr val="0F766E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https://djsbench.manus.space/</a:t>
            </a:r>
            <a:endParaRPr lang="en-US" sz="650" dirty="0"/>
          </a:p>
        </p:txBody>
      </p:sp>
      <p:sp>
        <p:nvSpPr>
          <p:cNvPr id="30" name="Shape 27"/>
          <p:cNvSpPr/>
          <p:nvPr/>
        </p:nvSpPr>
        <p:spPr>
          <a:xfrm>
            <a:off x="800100" y="3986213"/>
            <a:ext cx="5043488" cy="471488"/>
          </a:xfrm>
          <a:prstGeom prst="rect">
            <a:avLst/>
          </a:prstGeom>
          <a:solidFill>
            <a:srgbClr val="1F2340"/>
          </a:solidFill>
          <a:ln/>
        </p:spPr>
      </p:sp>
      <p:sp>
        <p:nvSpPr>
          <p:cNvPr id="31" name="Text 28"/>
          <p:cNvSpPr/>
          <p:nvPr/>
        </p:nvSpPr>
        <p:spPr>
          <a:xfrm>
            <a:off x="1256156" y="4111228"/>
            <a:ext cx="842963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1150" b="1" dirty="0">
                <a:solidFill>
                  <a:srgbClr val="2DD4BF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共享底層：</a:t>
            </a:r>
            <a:endParaRPr lang="en-US" sz="1150" dirty="0"/>
          </a:p>
        </p:txBody>
      </p:sp>
      <p:sp>
        <p:nvSpPr>
          <p:cNvPr id="32" name="Text 29"/>
          <p:cNvSpPr/>
          <p:nvPr/>
        </p:nvSpPr>
        <p:spPr>
          <a:xfrm>
            <a:off x="2213418" y="4111228"/>
            <a:ext cx="3174113" cy="2214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1150" b="1" dirty="0">
                <a:solidFill>
                  <a:srgbClr val="2DD4BF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資料切分 · 引用結構 · 法律推理 · 核實流程</a:t>
            </a:r>
            <a:endParaRPr lang="en-US" sz="1150" dirty="0"/>
          </a:p>
        </p:txBody>
      </p:sp>
      <p:sp>
        <p:nvSpPr>
          <p:cNvPr id="33" name="Text 30"/>
          <p:cNvSpPr/>
          <p:nvPr/>
        </p:nvSpPr>
        <p:spPr>
          <a:xfrm>
            <a:off x="6486525" y="1072372"/>
            <a:ext cx="2143125" cy="14644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900" b="1" spc="4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PRODUCT MATRIX</a:t>
            </a:r>
            <a:endParaRPr lang="en-US" sz="900" dirty="0"/>
          </a:p>
        </p:txBody>
      </p:sp>
      <p:sp>
        <p:nvSpPr>
          <p:cNvPr id="34" name="Text 31"/>
          <p:cNvSpPr/>
          <p:nvPr/>
        </p:nvSpPr>
        <p:spPr>
          <a:xfrm>
            <a:off x="6486525" y="1418844"/>
            <a:ext cx="2143125" cy="122668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86400"/>
              </a:lnSpc>
              <a:buNone/>
            </a:pPr>
            <a:r>
              <a:rPr lang="en-US" sz="2700" b="1" spc="-1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同一套方法</a:t>
            </a:r>
            <a:r>
              <a:rPr lang="en-US" sz="2700" b="1" spc="-1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的</a:t>
            </a:r>
            <a:r>
              <a:rPr lang="en-US" sz="2700" b="1" spc="-1" kern="0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
</a:t>
            </a:r>
            <a:r>
              <a:rPr lang="en-US" sz="2700" b="1" spc="-1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多場景驗證</a:t>
            </a:r>
            <a:endParaRPr lang="en-US" sz="2700" dirty="0"/>
          </a:p>
        </p:txBody>
      </p:sp>
      <p:sp>
        <p:nvSpPr>
          <p:cNvPr id="35" name="Text 32"/>
          <p:cNvSpPr/>
          <p:nvPr/>
        </p:nvSpPr>
        <p:spPr>
          <a:xfrm>
            <a:off x="6486525" y="3124163"/>
            <a:ext cx="2143125" cy="80409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107200"/>
              </a:lnSpc>
              <a:buNone/>
            </a:pPr>
            <a:r>
              <a:rPr lang="en-US" sz="1400" b="1" dirty="0">
                <a:solidFill>
                  <a:srgbClr val="475569"/>
                </a:solidFill>
                <a:latin typeface="Noto Sans TC ExtraBold" pitchFamily="34" charset="0"/>
                <a:ea typeface="Noto Sans TC ExtraBold" pitchFamily="34" charset="-122"/>
                <a:cs typeface="Noto Sans TC ExtraBold" pitchFamily="34" charset="-120"/>
              </a:rPr>
              <a:t>產品矩陣不是品牌分散，而是讓法律 AI 方法在不同任務中被測試。</a:t>
            </a:r>
            <a:endParaRPr lang="en-US" sz="1400" dirty="0"/>
          </a:p>
        </p:txBody>
      </p:sp>
      <p:sp>
        <p:nvSpPr>
          <p:cNvPr id="36" name="Text 33"/>
          <p:cNvSpPr/>
          <p:nvPr/>
        </p:nvSpPr>
        <p:spPr>
          <a:xfrm>
            <a:off x="7780967" y="4872038"/>
            <a:ext cx="1134433" cy="11430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0000"/>
              </a:lnSpc>
              <a:buNone/>
            </a:pPr>
            <a:r>
              <a:rPr lang="en-US" sz="800" b="1" dirty="0">
                <a:solidFill>
                  <a:srgbClr val="7C3AED">
                    <a:alpha val="86000"/>
                  </a:srgbClr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SuitAI™️ · PiSuAI™️</a:t>
            </a:r>
            <a:endParaRPr lang="en-US" sz="8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00063" y="314325"/>
            <a:ext cx="8143875" cy="13930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850" b="1" spc="4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PRODUCT MATRIX</a:t>
            </a:r>
            <a:endParaRPr lang="en-US" sz="850" dirty="0"/>
          </a:p>
        </p:txBody>
      </p:sp>
      <p:sp>
        <p:nvSpPr>
          <p:cNvPr id="4" name="Text 1"/>
          <p:cNvSpPr/>
          <p:nvPr/>
        </p:nvSpPr>
        <p:spPr>
          <a:xfrm>
            <a:off x="500063" y="546497"/>
            <a:ext cx="7715250" cy="38403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9600"/>
              </a:lnSpc>
              <a:buNone/>
            </a:pPr>
            <a:r>
              <a:rPr lang="en-US" sz="2450" b="1" spc="-1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周邊產品不是分散品牌，</a:t>
            </a:r>
            <a:r>
              <a:rPr lang="en-US" sz="2450" b="1" spc="-1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而是同一套方法的測試場</a:t>
            </a:r>
            <a:endParaRPr lang="en-US" sz="2450" dirty="0"/>
          </a:p>
        </p:txBody>
      </p:sp>
      <p:sp>
        <p:nvSpPr>
          <p:cNvPr id="5" name="Text 2"/>
          <p:cNvSpPr/>
          <p:nvPr/>
        </p:nvSpPr>
        <p:spPr>
          <a:xfrm>
            <a:off x="500063" y="1044829"/>
            <a:ext cx="7858125" cy="23931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107200"/>
              </a:lnSpc>
              <a:buNone/>
            </a:pPr>
            <a:r>
              <a:rPr lang="en-US" sz="1250" b="1" dirty="0">
                <a:solidFill>
                  <a:srgbClr val="475569"/>
                </a:solidFill>
                <a:latin typeface="Noto Sans TC ExtraBold" pitchFamily="34" charset="0"/>
                <a:ea typeface="Noto Sans TC ExtraBold" pitchFamily="34" charset="-122"/>
                <a:cs typeface="Noto Sans TC ExtraBold" pitchFamily="34" charset="-120"/>
              </a:rPr>
              <a:t>不同場域的介面可以不同，但底層都回到資料切分、法源引用、法律推理、任務流程與核實結構。</a:t>
            </a:r>
            <a:endParaRPr lang="en-US" sz="1250" dirty="0"/>
          </a:p>
        </p:txBody>
      </p:sp>
      <p:sp>
        <p:nvSpPr>
          <p:cNvPr id="6" name="Shape 3"/>
          <p:cNvSpPr/>
          <p:nvPr/>
        </p:nvSpPr>
        <p:spPr>
          <a:xfrm>
            <a:off x="500063" y="1441307"/>
            <a:ext cx="2590781" cy="1014413"/>
          </a:xfrm>
          <a:prstGeom prst="rect">
            <a:avLst/>
          </a:prstGeom>
          <a:solidFill>
            <a:srgbClr val="FFFFFF">
              <a:alpha val="88000"/>
            </a:srgbClr>
          </a:solidFill>
          <a:ln w="9144">
            <a:solidFill>
              <a:srgbClr val="7C3AED">
                <a:alpha val="18000"/>
              </a:srgbClr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642938" y="1555607"/>
            <a:ext cx="2305031" cy="19645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8000"/>
              </a:lnSpc>
              <a:buNone/>
            </a:pPr>
            <a:r>
              <a:rPr lang="en-US" sz="1250" b="1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SuitAI™</a:t>
            </a:r>
            <a:endParaRPr lang="en-US" sz="1250" dirty="0"/>
          </a:p>
        </p:txBody>
      </p:sp>
      <p:sp>
        <p:nvSpPr>
          <p:cNvPr id="8" name="Text 5"/>
          <p:cNvSpPr/>
          <p:nvPr/>
        </p:nvSpPr>
        <p:spPr>
          <a:xfrm>
            <a:off x="642938" y="1816354"/>
            <a:ext cx="2171700" cy="15180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9200"/>
              </a:lnSpc>
              <a:buNone/>
            </a:pPr>
            <a:r>
              <a:rPr lang="en-US" sz="95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驗證訴訟書狀、主張架構與可交付法</a:t>
            </a:r>
            <a:endParaRPr lang="en-US" sz="950" dirty="0"/>
          </a:p>
        </p:txBody>
      </p:sp>
      <p:sp>
        <p:nvSpPr>
          <p:cNvPr id="9" name="Text 6"/>
          <p:cNvSpPr/>
          <p:nvPr/>
        </p:nvSpPr>
        <p:spPr>
          <a:xfrm>
            <a:off x="642938" y="1984651"/>
            <a:ext cx="678656" cy="15180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9200"/>
              </a:lnSpc>
              <a:buNone/>
            </a:pPr>
            <a:r>
              <a:rPr lang="en-US" sz="95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律工作流。</a:t>
            </a:r>
            <a:endParaRPr lang="en-US" sz="950" dirty="0"/>
          </a:p>
        </p:txBody>
      </p:sp>
      <p:sp>
        <p:nvSpPr>
          <p:cNvPr id="10" name="Text 7"/>
          <p:cNvSpPr/>
          <p:nvPr/>
        </p:nvSpPr>
        <p:spPr>
          <a:xfrm>
            <a:off x="642938" y="2202954"/>
            <a:ext cx="2305031" cy="12323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2000"/>
              </a:lnSpc>
              <a:buNone/>
            </a:pPr>
            <a:r>
              <a:rPr lang="en-US" sz="750" b="1" dirty="0">
                <a:solidFill>
                  <a:srgbClr val="0F766E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https://legalsuitai.com/</a:t>
            </a:r>
            <a:endParaRPr lang="en-US" sz="750" dirty="0"/>
          </a:p>
        </p:txBody>
      </p:sp>
      <p:sp>
        <p:nvSpPr>
          <p:cNvPr id="11" name="Shape 8"/>
          <p:cNvSpPr/>
          <p:nvPr/>
        </p:nvSpPr>
        <p:spPr>
          <a:xfrm>
            <a:off x="3233719" y="1441307"/>
            <a:ext cx="2590809" cy="1014413"/>
          </a:xfrm>
          <a:prstGeom prst="rect">
            <a:avLst/>
          </a:prstGeom>
          <a:solidFill>
            <a:srgbClr val="FFFFFF">
              <a:alpha val="88000"/>
            </a:srgbClr>
          </a:solidFill>
          <a:ln w="9144">
            <a:solidFill>
              <a:srgbClr val="7C3AED">
                <a:alpha val="18000"/>
              </a:srgbClr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3376594" y="1555607"/>
            <a:ext cx="2305059" cy="19645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8000"/>
              </a:lnSpc>
              <a:buNone/>
            </a:pPr>
            <a:r>
              <a:rPr lang="en-US" sz="1250" b="1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PiSuAI™</a:t>
            </a:r>
            <a:endParaRPr lang="en-US" sz="1250" dirty="0"/>
          </a:p>
        </p:txBody>
      </p:sp>
      <p:sp>
        <p:nvSpPr>
          <p:cNvPr id="13" name="Text 10"/>
          <p:cNvSpPr/>
          <p:nvPr/>
        </p:nvSpPr>
        <p:spPr>
          <a:xfrm>
            <a:off x="3376594" y="1816354"/>
            <a:ext cx="2171700" cy="15180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9200"/>
              </a:lnSpc>
              <a:buNone/>
            </a:pPr>
            <a:r>
              <a:rPr lang="en-US" sz="95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驗證爭議處理與特定任務場景的流程</a:t>
            </a:r>
            <a:endParaRPr lang="en-US" sz="950" dirty="0"/>
          </a:p>
        </p:txBody>
      </p:sp>
      <p:sp>
        <p:nvSpPr>
          <p:cNvPr id="14" name="Text 11"/>
          <p:cNvSpPr/>
          <p:nvPr/>
        </p:nvSpPr>
        <p:spPr>
          <a:xfrm>
            <a:off x="3376594" y="1984651"/>
            <a:ext cx="542925" cy="15180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9200"/>
              </a:lnSpc>
              <a:buNone/>
            </a:pPr>
            <a:r>
              <a:rPr lang="en-US" sz="95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化交付。</a:t>
            </a:r>
            <a:endParaRPr lang="en-US" sz="950" dirty="0"/>
          </a:p>
        </p:txBody>
      </p:sp>
      <p:sp>
        <p:nvSpPr>
          <p:cNvPr id="15" name="Text 12"/>
          <p:cNvSpPr/>
          <p:nvPr/>
        </p:nvSpPr>
        <p:spPr>
          <a:xfrm>
            <a:off x="3376594" y="2202954"/>
            <a:ext cx="2305059" cy="12323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2000"/>
              </a:lnSpc>
              <a:buNone/>
            </a:pPr>
            <a:r>
              <a:rPr lang="en-US" sz="750" b="1" dirty="0">
                <a:solidFill>
                  <a:srgbClr val="0F766E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https://pisu.manus.space/</a:t>
            </a:r>
            <a:endParaRPr lang="en-US" sz="750" dirty="0"/>
          </a:p>
        </p:txBody>
      </p:sp>
      <p:sp>
        <p:nvSpPr>
          <p:cNvPr id="16" name="Shape 13"/>
          <p:cNvSpPr/>
          <p:nvPr/>
        </p:nvSpPr>
        <p:spPr>
          <a:xfrm>
            <a:off x="5967403" y="1441307"/>
            <a:ext cx="2590781" cy="1014413"/>
          </a:xfrm>
          <a:prstGeom prst="rect">
            <a:avLst/>
          </a:prstGeom>
          <a:solidFill>
            <a:srgbClr val="FFFFFF">
              <a:alpha val="88000"/>
            </a:srgbClr>
          </a:solidFill>
          <a:ln w="9144">
            <a:solidFill>
              <a:srgbClr val="7C3AED">
                <a:alpha val="18000"/>
              </a:srgbClr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6110278" y="1555607"/>
            <a:ext cx="2305031" cy="19645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8000"/>
              </a:lnSpc>
              <a:buNone/>
            </a:pPr>
            <a:r>
              <a:rPr lang="en-US" sz="1250" b="1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PingLex™</a:t>
            </a:r>
            <a:endParaRPr lang="en-US" sz="1250" dirty="0"/>
          </a:p>
        </p:txBody>
      </p:sp>
      <p:sp>
        <p:nvSpPr>
          <p:cNvPr id="18" name="Text 15"/>
          <p:cNvSpPr/>
          <p:nvPr/>
        </p:nvSpPr>
        <p:spPr>
          <a:xfrm>
            <a:off x="6110278" y="1816354"/>
            <a:ext cx="2171700" cy="15180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9200"/>
              </a:lnSpc>
              <a:buNone/>
            </a:pPr>
            <a:r>
              <a:rPr lang="en-US" sz="95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驗證刑法／民法知識平台的法條與要</a:t>
            </a:r>
            <a:endParaRPr lang="en-US" sz="950" dirty="0"/>
          </a:p>
        </p:txBody>
      </p:sp>
      <p:sp>
        <p:nvSpPr>
          <p:cNvPr id="19" name="Text 16"/>
          <p:cNvSpPr/>
          <p:nvPr/>
        </p:nvSpPr>
        <p:spPr>
          <a:xfrm>
            <a:off x="6110278" y="1984651"/>
            <a:ext cx="542925" cy="15180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9200"/>
              </a:lnSpc>
              <a:buNone/>
            </a:pPr>
            <a:r>
              <a:rPr lang="en-US" sz="95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件推理。</a:t>
            </a:r>
            <a:endParaRPr lang="en-US" sz="950" dirty="0"/>
          </a:p>
        </p:txBody>
      </p:sp>
      <p:sp>
        <p:nvSpPr>
          <p:cNvPr id="20" name="Text 17"/>
          <p:cNvSpPr/>
          <p:nvPr/>
        </p:nvSpPr>
        <p:spPr>
          <a:xfrm>
            <a:off x="6110278" y="2202954"/>
            <a:ext cx="2305031" cy="12323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2000"/>
              </a:lnSpc>
              <a:buNone/>
            </a:pPr>
            <a:r>
              <a:rPr lang="en-US" sz="750" b="1" dirty="0">
                <a:solidFill>
                  <a:srgbClr val="0F766E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https://pinglexai.legal/；https://pinglexai-civi</a:t>
            </a:r>
            <a:endParaRPr lang="en-US" sz="750" dirty="0"/>
          </a:p>
        </p:txBody>
      </p:sp>
      <p:sp>
        <p:nvSpPr>
          <p:cNvPr id="21" name="Text 18"/>
          <p:cNvSpPr/>
          <p:nvPr/>
        </p:nvSpPr>
        <p:spPr>
          <a:xfrm>
            <a:off x="6110278" y="2383334"/>
            <a:ext cx="2305031" cy="12323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2000"/>
              </a:lnSpc>
              <a:buNone/>
            </a:pPr>
            <a:r>
              <a:rPr lang="en-US" sz="750" b="1" dirty="0">
                <a:solidFill>
                  <a:srgbClr val="0F766E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l.manus.space/</a:t>
            </a:r>
            <a:endParaRPr lang="en-US" sz="750" dirty="0"/>
          </a:p>
        </p:txBody>
      </p:sp>
      <p:sp>
        <p:nvSpPr>
          <p:cNvPr id="22" name="Shape 19"/>
          <p:cNvSpPr/>
          <p:nvPr/>
        </p:nvSpPr>
        <p:spPr>
          <a:xfrm>
            <a:off x="500063" y="2570020"/>
            <a:ext cx="2590781" cy="1014413"/>
          </a:xfrm>
          <a:prstGeom prst="rect">
            <a:avLst/>
          </a:prstGeom>
          <a:solidFill>
            <a:srgbClr val="FFFFFF">
              <a:alpha val="88000"/>
            </a:srgbClr>
          </a:solidFill>
          <a:ln w="9144">
            <a:solidFill>
              <a:srgbClr val="7C3AED">
                <a:alpha val="18000"/>
              </a:srgbClr>
            </a:solidFill>
            <a:prstDash val="solid"/>
          </a:ln>
        </p:spPr>
      </p:sp>
      <p:sp>
        <p:nvSpPr>
          <p:cNvPr id="23" name="Text 20"/>
          <p:cNvSpPr/>
          <p:nvPr/>
        </p:nvSpPr>
        <p:spPr>
          <a:xfrm>
            <a:off x="642938" y="2684320"/>
            <a:ext cx="2305031" cy="19645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8000"/>
              </a:lnSpc>
              <a:buNone/>
            </a:pPr>
            <a:r>
              <a:rPr lang="en-US" sz="1250" b="1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ConTrAI</a:t>
            </a:r>
            <a:endParaRPr lang="en-US" sz="1250" dirty="0"/>
          </a:p>
        </p:txBody>
      </p:sp>
      <p:sp>
        <p:nvSpPr>
          <p:cNvPr id="24" name="Text 21"/>
          <p:cNvSpPr/>
          <p:nvPr/>
        </p:nvSpPr>
        <p:spPr>
          <a:xfrm>
            <a:off x="642938" y="2945067"/>
            <a:ext cx="2035969" cy="15180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9200"/>
              </a:lnSpc>
              <a:buNone/>
            </a:pPr>
            <a:r>
              <a:rPr lang="en-US" sz="95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驗證契約審閱、責任分配與風險標</a:t>
            </a:r>
            <a:endParaRPr lang="en-US" sz="950" dirty="0"/>
          </a:p>
        </p:txBody>
      </p:sp>
      <p:sp>
        <p:nvSpPr>
          <p:cNvPr id="25" name="Text 22"/>
          <p:cNvSpPr/>
          <p:nvPr/>
        </p:nvSpPr>
        <p:spPr>
          <a:xfrm>
            <a:off x="642938" y="3113363"/>
            <a:ext cx="271463" cy="15180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9200"/>
              </a:lnSpc>
              <a:buNone/>
            </a:pPr>
            <a:r>
              <a:rPr lang="en-US" sz="95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示。</a:t>
            </a:r>
            <a:endParaRPr lang="en-US" sz="950" dirty="0"/>
          </a:p>
        </p:txBody>
      </p:sp>
      <p:sp>
        <p:nvSpPr>
          <p:cNvPr id="26" name="Text 23"/>
          <p:cNvSpPr/>
          <p:nvPr/>
        </p:nvSpPr>
        <p:spPr>
          <a:xfrm>
            <a:off x="642938" y="3331666"/>
            <a:ext cx="2305031" cy="12323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2000"/>
              </a:lnSpc>
              <a:buNone/>
            </a:pPr>
            <a:r>
              <a:rPr lang="en-US" sz="750" b="1" dirty="0">
                <a:solidFill>
                  <a:srgbClr val="0F766E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https://contrai.manus.space/</a:t>
            </a:r>
            <a:endParaRPr lang="en-US" sz="750" dirty="0"/>
          </a:p>
        </p:txBody>
      </p:sp>
      <p:sp>
        <p:nvSpPr>
          <p:cNvPr id="27" name="Shape 24"/>
          <p:cNvSpPr/>
          <p:nvPr/>
        </p:nvSpPr>
        <p:spPr>
          <a:xfrm>
            <a:off x="3233719" y="2570020"/>
            <a:ext cx="2590809" cy="1014413"/>
          </a:xfrm>
          <a:prstGeom prst="rect">
            <a:avLst/>
          </a:prstGeom>
          <a:solidFill>
            <a:srgbClr val="FFFFFF">
              <a:alpha val="88000"/>
            </a:srgbClr>
          </a:solidFill>
          <a:ln w="9144">
            <a:solidFill>
              <a:srgbClr val="7C3AED">
                <a:alpha val="18000"/>
              </a:srgbClr>
            </a:solidFill>
            <a:prstDash val="solid"/>
          </a:ln>
        </p:spPr>
      </p:sp>
      <p:sp>
        <p:nvSpPr>
          <p:cNvPr id="28" name="Text 25"/>
          <p:cNvSpPr/>
          <p:nvPr/>
        </p:nvSpPr>
        <p:spPr>
          <a:xfrm>
            <a:off x="3376594" y="2684320"/>
            <a:ext cx="2305059" cy="19645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8000"/>
              </a:lnSpc>
              <a:buNone/>
            </a:pPr>
            <a:r>
              <a:rPr lang="en-US" sz="1250" b="1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PatentLI</a:t>
            </a:r>
            <a:endParaRPr lang="en-US" sz="1250" dirty="0"/>
          </a:p>
        </p:txBody>
      </p:sp>
      <p:sp>
        <p:nvSpPr>
          <p:cNvPr id="29" name="Text 26"/>
          <p:cNvSpPr/>
          <p:nvPr/>
        </p:nvSpPr>
        <p:spPr>
          <a:xfrm>
            <a:off x="3376594" y="2945067"/>
            <a:ext cx="2171700" cy="15180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9200"/>
              </a:lnSpc>
              <a:buNone/>
            </a:pPr>
            <a:r>
              <a:rPr lang="en-US" sz="95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驗證技術特徵、專利請求項與法務判</a:t>
            </a:r>
            <a:endParaRPr lang="en-US" sz="950" dirty="0"/>
          </a:p>
        </p:txBody>
      </p:sp>
      <p:sp>
        <p:nvSpPr>
          <p:cNvPr id="30" name="Text 27"/>
          <p:cNvSpPr/>
          <p:nvPr/>
        </p:nvSpPr>
        <p:spPr>
          <a:xfrm>
            <a:off x="3376594" y="3113363"/>
            <a:ext cx="542925" cy="15180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9200"/>
              </a:lnSpc>
              <a:buNone/>
            </a:pPr>
            <a:r>
              <a:rPr lang="en-US" sz="95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斷轉換。</a:t>
            </a:r>
            <a:endParaRPr lang="en-US" sz="950" dirty="0"/>
          </a:p>
        </p:txBody>
      </p:sp>
      <p:sp>
        <p:nvSpPr>
          <p:cNvPr id="31" name="Text 28"/>
          <p:cNvSpPr/>
          <p:nvPr/>
        </p:nvSpPr>
        <p:spPr>
          <a:xfrm>
            <a:off x="3376594" y="3331666"/>
            <a:ext cx="2305059" cy="12323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2000"/>
              </a:lnSpc>
              <a:buNone/>
            </a:pPr>
            <a:r>
              <a:rPr lang="en-US" sz="750" b="1" dirty="0">
                <a:solidFill>
                  <a:srgbClr val="0F766E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https://patai.manus.space/</a:t>
            </a:r>
            <a:endParaRPr lang="en-US" sz="750" dirty="0"/>
          </a:p>
        </p:txBody>
      </p:sp>
      <p:sp>
        <p:nvSpPr>
          <p:cNvPr id="32" name="Shape 29"/>
          <p:cNvSpPr/>
          <p:nvPr/>
        </p:nvSpPr>
        <p:spPr>
          <a:xfrm>
            <a:off x="5967403" y="2570020"/>
            <a:ext cx="2590781" cy="1014413"/>
          </a:xfrm>
          <a:prstGeom prst="rect">
            <a:avLst/>
          </a:prstGeom>
          <a:solidFill>
            <a:srgbClr val="FFFFFF">
              <a:alpha val="88000"/>
            </a:srgbClr>
          </a:solidFill>
          <a:ln w="9144">
            <a:solidFill>
              <a:srgbClr val="7C3AED">
                <a:alpha val="18000"/>
              </a:srgbClr>
            </a:solidFill>
            <a:prstDash val="solid"/>
          </a:ln>
        </p:spPr>
      </p:sp>
      <p:sp>
        <p:nvSpPr>
          <p:cNvPr id="33" name="Text 30"/>
          <p:cNvSpPr/>
          <p:nvPr/>
        </p:nvSpPr>
        <p:spPr>
          <a:xfrm>
            <a:off x="6110278" y="2684320"/>
            <a:ext cx="2305031" cy="19645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8000"/>
              </a:lnSpc>
              <a:buNone/>
            </a:pPr>
            <a:r>
              <a:rPr lang="en-US" sz="1250" b="1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DJS Legal／DJS-Bench</a:t>
            </a:r>
            <a:endParaRPr lang="en-US" sz="1250" dirty="0"/>
          </a:p>
        </p:txBody>
      </p:sp>
      <p:sp>
        <p:nvSpPr>
          <p:cNvPr id="34" name="Text 31"/>
          <p:cNvSpPr/>
          <p:nvPr/>
        </p:nvSpPr>
        <p:spPr>
          <a:xfrm>
            <a:off x="6110278" y="2945067"/>
            <a:ext cx="2171700" cy="15180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9200"/>
              </a:lnSpc>
              <a:buNone/>
            </a:pPr>
            <a:r>
              <a:rPr lang="en-US" sz="95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驗證方法論、評測基準與授權生態。</a:t>
            </a:r>
            <a:endParaRPr lang="en-US" sz="950" dirty="0"/>
          </a:p>
        </p:txBody>
      </p:sp>
      <p:sp>
        <p:nvSpPr>
          <p:cNvPr id="35" name="Text 32"/>
          <p:cNvSpPr/>
          <p:nvPr/>
        </p:nvSpPr>
        <p:spPr>
          <a:xfrm>
            <a:off x="6110278" y="3163370"/>
            <a:ext cx="2305031" cy="12323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2000"/>
              </a:lnSpc>
              <a:buNone/>
            </a:pPr>
            <a:r>
              <a:rPr lang="en-US" sz="750" b="1" dirty="0">
                <a:solidFill>
                  <a:srgbClr val="0F766E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https://djslegalwriting.manus.space/ai-writin</a:t>
            </a:r>
            <a:endParaRPr lang="en-US" sz="750" dirty="0"/>
          </a:p>
        </p:txBody>
      </p:sp>
      <p:sp>
        <p:nvSpPr>
          <p:cNvPr id="36" name="Text 33"/>
          <p:cNvSpPr/>
          <p:nvPr/>
        </p:nvSpPr>
        <p:spPr>
          <a:xfrm>
            <a:off x="6110278" y="3343749"/>
            <a:ext cx="2305031" cy="12323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2000"/>
              </a:lnSpc>
              <a:buNone/>
            </a:pPr>
            <a:r>
              <a:rPr lang="en-US" sz="750" b="1" dirty="0">
                <a:solidFill>
                  <a:srgbClr val="0F766E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g；https://djsbench.manus.space/</a:t>
            </a:r>
            <a:endParaRPr lang="en-US" sz="750" dirty="0"/>
          </a:p>
        </p:txBody>
      </p:sp>
      <p:sp>
        <p:nvSpPr>
          <p:cNvPr id="37" name="Shape 34"/>
          <p:cNvSpPr/>
          <p:nvPr/>
        </p:nvSpPr>
        <p:spPr>
          <a:xfrm>
            <a:off x="500063" y="3720164"/>
            <a:ext cx="8058150" cy="414338"/>
          </a:xfrm>
          <a:prstGeom prst="rect">
            <a:avLst/>
          </a:prstGeom>
          <a:solidFill>
            <a:srgbClr val="1F2340"/>
          </a:solidFill>
          <a:ln/>
        </p:spPr>
      </p:sp>
      <p:sp>
        <p:nvSpPr>
          <p:cNvPr id="38" name="Text 35"/>
          <p:cNvSpPr/>
          <p:nvPr/>
        </p:nvSpPr>
        <p:spPr>
          <a:xfrm>
            <a:off x="2614613" y="3811246"/>
            <a:ext cx="1885950" cy="2321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1200" b="1" dirty="0">
                <a:solidFill>
                  <a:srgbClr val="2DD4BF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產品矩陣的共同底層，是</a:t>
            </a:r>
            <a:endParaRPr lang="en-US" sz="1200" dirty="0"/>
          </a:p>
        </p:txBody>
      </p:sp>
      <p:sp>
        <p:nvSpPr>
          <p:cNvPr id="39" name="Text 36"/>
          <p:cNvSpPr/>
          <p:nvPr/>
        </p:nvSpPr>
        <p:spPr>
          <a:xfrm>
            <a:off x="4614863" y="3811246"/>
            <a:ext cx="1543050" cy="2321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1200" b="1" dirty="0">
                <a:solidFill>
                  <a:srgbClr val="2DD4BF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可核實法律工作流程</a:t>
            </a:r>
            <a:endParaRPr lang="en-US" sz="1200" dirty="0"/>
          </a:p>
        </p:txBody>
      </p:sp>
      <p:sp>
        <p:nvSpPr>
          <p:cNvPr id="40" name="Text 37"/>
          <p:cNvSpPr/>
          <p:nvPr/>
        </p:nvSpPr>
        <p:spPr>
          <a:xfrm>
            <a:off x="6272213" y="3811246"/>
            <a:ext cx="171450" cy="23217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1200" b="1" dirty="0">
                <a:solidFill>
                  <a:srgbClr val="2DD4BF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。</a:t>
            </a:r>
            <a:endParaRPr lang="en-US" sz="1200" dirty="0"/>
          </a:p>
        </p:txBody>
      </p:sp>
      <p:sp>
        <p:nvSpPr>
          <p:cNvPr id="41" name="Text 38"/>
          <p:cNvSpPr/>
          <p:nvPr/>
        </p:nvSpPr>
        <p:spPr>
          <a:xfrm>
            <a:off x="7780967" y="4872038"/>
            <a:ext cx="1134433" cy="11430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0000"/>
              </a:lnSpc>
              <a:buNone/>
            </a:pPr>
            <a:r>
              <a:rPr lang="en-US" sz="800" b="1" dirty="0">
                <a:solidFill>
                  <a:srgbClr val="7C3AED">
                    <a:alpha val="86000"/>
                  </a:srgbClr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SuitAI™️ · PiSuAI™️</a:t>
            </a:r>
            <a:endParaRPr lang="en-US" sz="8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500063" y="385763"/>
            <a:ext cx="5643563" cy="4214813"/>
          </a:xfrm>
          <a:prstGeom prst="rect">
            <a:avLst/>
          </a:prstGeom>
          <a:solidFill>
            <a:srgbClr val="FFFFFF"/>
          </a:solidFill>
          <a:ln w="9144">
            <a:solidFill>
              <a:srgbClr val="7C3AED">
                <a:alpha val="18000"/>
              </a:srgbClr>
            </a:solidFill>
            <a:prstDash val="solid"/>
          </a:ln>
        </p:spPr>
      </p:sp>
      <p:sp>
        <p:nvSpPr>
          <p:cNvPr id="4" name="Shape 1"/>
          <p:cNvSpPr/>
          <p:nvPr/>
        </p:nvSpPr>
        <p:spPr>
          <a:xfrm>
            <a:off x="757238" y="842963"/>
            <a:ext cx="1633519" cy="657225"/>
          </a:xfrm>
          <a:prstGeom prst="rect">
            <a:avLst/>
          </a:prstGeom>
          <a:solidFill>
            <a:srgbClr val="FCFAFF">
              <a:alpha val="94000"/>
            </a:srgbClr>
          </a:solidFill>
          <a:ln w="9144">
            <a:solidFill>
              <a:srgbClr val="7C3AED">
                <a:alpha val="18000"/>
              </a:srgbClr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871538" y="957263"/>
            <a:ext cx="1404919" cy="13930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850" b="1" spc="2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01</a:t>
            </a:r>
            <a:endParaRPr lang="en-US" sz="850" dirty="0"/>
          </a:p>
        </p:txBody>
      </p:sp>
      <p:sp>
        <p:nvSpPr>
          <p:cNvPr id="6" name="Text 3"/>
          <p:cNvSpPr/>
          <p:nvPr/>
        </p:nvSpPr>
        <p:spPr>
          <a:xfrm>
            <a:off x="871538" y="1139428"/>
            <a:ext cx="1404919" cy="1774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6400"/>
              </a:lnSpc>
              <a:buNone/>
            </a:pPr>
            <a:r>
              <a:rPr lang="en-US" sz="11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對話入口</a:t>
            </a:r>
            <a:endParaRPr lang="en-US" sz="1150" dirty="0"/>
          </a:p>
        </p:txBody>
      </p:sp>
      <p:sp>
        <p:nvSpPr>
          <p:cNvPr id="7" name="Shape 4"/>
          <p:cNvSpPr/>
          <p:nvPr/>
        </p:nvSpPr>
        <p:spPr>
          <a:xfrm>
            <a:off x="2505056" y="842963"/>
            <a:ext cx="1633547" cy="657225"/>
          </a:xfrm>
          <a:prstGeom prst="rect">
            <a:avLst/>
          </a:prstGeom>
          <a:solidFill>
            <a:srgbClr val="FCFAFF">
              <a:alpha val="94000"/>
            </a:srgbClr>
          </a:solidFill>
          <a:ln w="9144">
            <a:solidFill>
              <a:srgbClr val="7C3AED">
                <a:alpha val="18000"/>
              </a:srgbClr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2619356" y="957263"/>
            <a:ext cx="1404947" cy="13930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850" b="1" spc="2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02</a:t>
            </a:r>
            <a:endParaRPr lang="en-US" sz="850" dirty="0"/>
          </a:p>
        </p:txBody>
      </p:sp>
      <p:sp>
        <p:nvSpPr>
          <p:cNvPr id="9" name="Text 6"/>
          <p:cNvSpPr/>
          <p:nvPr/>
        </p:nvSpPr>
        <p:spPr>
          <a:xfrm>
            <a:off x="2619356" y="1139428"/>
            <a:ext cx="1404947" cy="1774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6400"/>
              </a:lnSpc>
              <a:buNone/>
            </a:pPr>
            <a:r>
              <a:rPr lang="en-US" sz="11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任務分流</a:t>
            </a:r>
            <a:endParaRPr lang="en-US" sz="1150" dirty="0"/>
          </a:p>
        </p:txBody>
      </p:sp>
      <p:sp>
        <p:nvSpPr>
          <p:cNvPr id="10" name="Shape 7"/>
          <p:cNvSpPr/>
          <p:nvPr/>
        </p:nvSpPr>
        <p:spPr>
          <a:xfrm>
            <a:off x="4252903" y="842963"/>
            <a:ext cx="1633547" cy="657225"/>
          </a:xfrm>
          <a:prstGeom prst="rect">
            <a:avLst/>
          </a:prstGeom>
          <a:solidFill>
            <a:srgbClr val="FCFAFF">
              <a:alpha val="94000"/>
            </a:srgbClr>
          </a:solidFill>
          <a:ln w="9144">
            <a:solidFill>
              <a:srgbClr val="7C3AED">
                <a:alpha val="18000"/>
              </a:srgbClr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4367203" y="957263"/>
            <a:ext cx="1404947" cy="13930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850" b="1" spc="2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03</a:t>
            </a:r>
            <a:endParaRPr lang="en-US" sz="850" dirty="0"/>
          </a:p>
        </p:txBody>
      </p:sp>
      <p:sp>
        <p:nvSpPr>
          <p:cNvPr id="12" name="Text 9"/>
          <p:cNvSpPr/>
          <p:nvPr/>
        </p:nvSpPr>
        <p:spPr>
          <a:xfrm>
            <a:off x="4367203" y="1139428"/>
            <a:ext cx="1404947" cy="1774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6400"/>
              </a:lnSpc>
              <a:buNone/>
            </a:pPr>
            <a:r>
              <a:rPr lang="en-US" sz="11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中文斷句</a:t>
            </a:r>
            <a:endParaRPr lang="en-US" sz="1150" dirty="0"/>
          </a:p>
        </p:txBody>
      </p:sp>
      <p:sp>
        <p:nvSpPr>
          <p:cNvPr id="13" name="Shape 10"/>
          <p:cNvSpPr/>
          <p:nvPr/>
        </p:nvSpPr>
        <p:spPr>
          <a:xfrm>
            <a:off x="757238" y="1607344"/>
            <a:ext cx="1633519" cy="657225"/>
          </a:xfrm>
          <a:prstGeom prst="rect">
            <a:avLst/>
          </a:prstGeom>
          <a:solidFill>
            <a:srgbClr val="FCFAFF">
              <a:alpha val="94000"/>
            </a:srgbClr>
          </a:solidFill>
          <a:ln w="9144">
            <a:solidFill>
              <a:srgbClr val="7C3AED">
                <a:alpha val="18000"/>
              </a:srgbClr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871538" y="1721644"/>
            <a:ext cx="1404919" cy="13930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850" b="1" spc="2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04</a:t>
            </a:r>
            <a:endParaRPr lang="en-US" sz="850" dirty="0"/>
          </a:p>
        </p:txBody>
      </p:sp>
      <p:sp>
        <p:nvSpPr>
          <p:cNvPr id="15" name="Text 12"/>
          <p:cNvSpPr/>
          <p:nvPr/>
        </p:nvSpPr>
        <p:spPr>
          <a:xfrm>
            <a:off x="871538" y="1903809"/>
            <a:ext cx="1404919" cy="1774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6400"/>
              </a:lnSpc>
              <a:buNone/>
            </a:pPr>
            <a:r>
              <a:rPr lang="en-US" sz="11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RAG 召回</a:t>
            </a:r>
            <a:endParaRPr lang="en-US" sz="1150" dirty="0"/>
          </a:p>
        </p:txBody>
      </p:sp>
      <p:sp>
        <p:nvSpPr>
          <p:cNvPr id="16" name="Shape 13"/>
          <p:cNvSpPr/>
          <p:nvPr/>
        </p:nvSpPr>
        <p:spPr>
          <a:xfrm>
            <a:off x="2505056" y="1607344"/>
            <a:ext cx="1633547" cy="657225"/>
          </a:xfrm>
          <a:prstGeom prst="rect">
            <a:avLst/>
          </a:prstGeom>
          <a:solidFill>
            <a:srgbClr val="FCFAFF">
              <a:alpha val="94000"/>
            </a:srgbClr>
          </a:solidFill>
          <a:ln w="9144">
            <a:solidFill>
              <a:srgbClr val="7C3AED">
                <a:alpha val="18000"/>
              </a:srgbClr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2619356" y="1721644"/>
            <a:ext cx="1404947" cy="13930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850" b="1" spc="2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05</a:t>
            </a:r>
            <a:endParaRPr lang="en-US" sz="850" dirty="0"/>
          </a:p>
        </p:txBody>
      </p:sp>
      <p:sp>
        <p:nvSpPr>
          <p:cNvPr id="18" name="Text 15"/>
          <p:cNvSpPr/>
          <p:nvPr/>
        </p:nvSpPr>
        <p:spPr>
          <a:xfrm>
            <a:off x="2619356" y="1903809"/>
            <a:ext cx="1404947" cy="1774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6400"/>
              </a:lnSpc>
              <a:buNone/>
            </a:pPr>
            <a:r>
              <a:rPr lang="en-US" sz="11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lawRef 結構</a:t>
            </a:r>
            <a:endParaRPr lang="en-US" sz="1150" dirty="0"/>
          </a:p>
        </p:txBody>
      </p:sp>
      <p:sp>
        <p:nvSpPr>
          <p:cNvPr id="19" name="Shape 16"/>
          <p:cNvSpPr/>
          <p:nvPr/>
        </p:nvSpPr>
        <p:spPr>
          <a:xfrm>
            <a:off x="4252903" y="1607344"/>
            <a:ext cx="1633547" cy="657225"/>
          </a:xfrm>
          <a:prstGeom prst="rect">
            <a:avLst/>
          </a:prstGeom>
          <a:solidFill>
            <a:srgbClr val="FCFAFF">
              <a:alpha val="94000"/>
            </a:srgbClr>
          </a:solidFill>
          <a:ln w="9144">
            <a:solidFill>
              <a:srgbClr val="7C3AED">
                <a:alpha val="18000"/>
              </a:srgbClr>
            </a:solidFill>
            <a:prstDash val="solid"/>
          </a:ln>
        </p:spPr>
      </p:sp>
      <p:sp>
        <p:nvSpPr>
          <p:cNvPr id="20" name="Text 17"/>
          <p:cNvSpPr/>
          <p:nvPr/>
        </p:nvSpPr>
        <p:spPr>
          <a:xfrm>
            <a:off x="4367203" y="1721644"/>
            <a:ext cx="1404947" cy="13930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850" b="1" spc="2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06</a:t>
            </a:r>
            <a:endParaRPr lang="en-US" sz="850" dirty="0"/>
          </a:p>
        </p:txBody>
      </p:sp>
      <p:sp>
        <p:nvSpPr>
          <p:cNvPr id="21" name="Text 18"/>
          <p:cNvSpPr/>
          <p:nvPr/>
        </p:nvSpPr>
        <p:spPr>
          <a:xfrm>
            <a:off x="4367203" y="1903809"/>
            <a:ext cx="1404947" cy="1774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6400"/>
              </a:lnSpc>
              <a:buNone/>
            </a:pPr>
            <a:r>
              <a:rPr lang="en-US" sz="11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RefLaw 核實</a:t>
            </a:r>
            <a:endParaRPr lang="en-US" sz="1150" dirty="0"/>
          </a:p>
        </p:txBody>
      </p:sp>
      <p:sp>
        <p:nvSpPr>
          <p:cNvPr id="22" name="Shape 19"/>
          <p:cNvSpPr/>
          <p:nvPr/>
        </p:nvSpPr>
        <p:spPr>
          <a:xfrm>
            <a:off x="757238" y="2371725"/>
            <a:ext cx="1633519" cy="657225"/>
          </a:xfrm>
          <a:prstGeom prst="rect">
            <a:avLst/>
          </a:prstGeom>
          <a:solidFill>
            <a:srgbClr val="FCFAFF">
              <a:alpha val="94000"/>
            </a:srgbClr>
          </a:solidFill>
          <a:ln w="9144">
            <a:solidFill>
              <a:srgbClr val="7C3AED">
                <a:alpha val="18000"/>
              </a:srgbClr>
            </a:solidFill>
            <a:prstDash val="solid"/>
          </a:ln>
        </p:spPr>
      </p:sp>
      <p:sp>
        <p:nvSpPr>
          <p:cNvPr id="23" name="Text 20"/>
          <p:cNvSpPr/>
          <p:nvPr/>
        </p:nvSpPr>
        <p:spPr>
          <a:xfrm>
            <a:off x="871538" y="2486025"/>
            <a:ext cx="1404919" cy="13930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850" b="1" spc="2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07</a:t>
            </a:r>
            <a:endParaRPr lang="en-US" sz="850" dirty="0"/>
          </a:p>
        </p:txBody>
      </p:sp>
      <p:sp>
        <p:nvSpPr>
          <p:cNvPr id="24" name="Text 21"/>
          <p:cNvSpPr/>
          <p:nvPr/>
        </p:nvSpPr>
        <p:spPr>
          <a:xfrm>
            <a:off x="871538" y="2668191"/>
            <a:ext cx="1404919" cy="1774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6400"/>
              </a:lnSpc>
              <a:buNone/>
            </a:pPr>
            <a:r>
              <a:rPr lang="en-US" sz="11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法規時序</a:t>
            </a:r>
            <a:endParaRPr lang="en-US" sz="1150" dirty="0"/>
          </a:p>
        </p:txBody>
      </p:sp>
      <p:sp>
        <p:nvSpPr>
          <p:cNvPr id="25" name="Shape 22"/>
          <p:cNvSpPr/>
          <p:nvPr/>
        </p:nvSpPr>
        <p:spPr>
          <a:xfrm>
            <a:off x="2505056" y="2371725"/>
            <a:ext cx="1633547" cy="657225"/>
          </a:xfrm>
          <a:prstGeom prst="rect">
            <a:avLst/>
          </a:prstGeom>
          <a:solidFill>
            <a:srgbClr val="FCFAFF">
              <a:alpha val="94000"/>
            </a:srgbClr>
          </a:solidFill>
          <a:ln w="9144">
            <a:solidFill>
              <a:srgbClr val="7C3AED">
                <a:alpha val="18000"/>
              </a:srgbClr>
            </a:solidFill>
            <a:prstDash val="solid"/>
          </a:ln>
        </p:spPr>
      </p:sp>
      <p:sp>
        <p:nvSpPr>
          <p:cNvPr id="26" name="Text 23"/>
          <p:cNvSpPr/>
          <p:nvPr/>
        </p:nvSpPr>
        <p:spPr>
          <a:xfrm>
            <a:off x="2619356" y="2486025"/>
            <a:ext cx="1404947" cy="13930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850" b="1" spc="2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08</a:t>
            </a:r>
            <a:endParaRPr lang="en-US" sz="850" dirty="0"/>
          </a:p>
        </p:txBody>
      </p:sp>
      <p:sp>
        <p:nvSpPr>
          <p:cNvPr id="27" name="Text 24"/>
          <p:cNvSpPr/>
          <p:nvPr/>
        </p:nvSpPr>
        <p:spPr>
          <a:xfrm>
            <a:off x="2619356" y="2668191"/>
            <a:ext cx="1404947" cy="1774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6400"/>
              </a:lnSpc>
              <a:buNone/>
            </a:pPr>
            <a:r>
              <a:rPr lang="en-US" sz="11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三段論推理</a:t>
            </a:r>
            <a:endParaRPr lang="en-US" sz="1150" dirty="0"/>
          </a:p>
        </p:txBody>
      </p:sp>
      <p:sp>
        <p:nvSpPr>
          <p:cNvPr id="28" name="Shape 25"/>
          <p:cNvSpPr/>
          <p:nvPr/>
        </p:nvSpPr>
        <p:spPr>
          <a:xfrm>
            <a:off x="4252903" y="2371725"/>
            <a:ext cx="1633547" cy="657225"/>
          </a:xfrm>
          <a:prstGeom prst="rect">
            <a:avLst/>
          </a:prstGeom>
          <a:solidFill>
            <a:srgbClr val="FCFAFF">
              <a:alpha val="94000"/>
            </a:srgbClr>
          </a:solidFill>
          <a:ln w="9144">
            <a:solidFill>
              <a:srgbClr val="7C3AED">
                <a:alpha val="18000"/>
              </a:srgbClr>
            </a:solidFill>
            <a:prstDash val="solid"/>
          </a:ln>
        </p:spPr>
      </p:sp>
      <p:sp>
        <p:nvSpPr>
          <p:cNvPr id="29" name="Text 26"/>
          <p:cNvSpPr/>
          <p:nvPr/>
        </p:nvSpPr>
        <p:spPr>
          <a:xfrm>
            <a:off x="4367203" y="2486025"/>
            <a:ext cx="1404947" cy="13930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850" b="1" spc="2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09</a:t>
            </a:r>
            <a:endParaRPr lang="en-US" sz="850" dirty="0"/>
          </a:p>
        </p:txBody>
      </p:sp>
      <p:sp>
        <p:nvSpPr>
          <p:cNvPr id="30" name="Text 27"/>
          <p:cNvSpPr/>
          <p:nvPr/>
        </p:nvSpPr>
        <p:spPr>
          <a:xfrm>
            <a:off x="4367203" y="2668191"/>
            <a:ext cx="1404947" cy="1774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6400"/>
              </a:lnSpc>
              <a:buNone/>
            </a:pPr>
            <a:r>
              <a:rPr lang="en-US" sz="11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工作流</a:t>
            </a:r>
            <a:endParaRPr lang="en-US" sz="1150" dirty="0"/>
          </a:p>
        </p:txBody>
      </p:sp>
      <p:sp>
        <p:nvSpPr>
          <p:cNvPr id="31" name="Shape 28"/>
          <p:cNvSpPr/>
          <p:nvPr/>
        </p:nvSpPr>
        <p:spPr>
          <a:xfrm>
            <a:off x="757238" y="3136106"/>
            <a:ext cx="1633519" cy="657225"/>
          </a:xfrm>
          <a:prstGeom prst="rect">
            <a:avLst/>
          </a:prstGeom>
          <a:solidFill>
            <a:srgbClr val="FCFAFF">
              <a:alpha val="94000"/>
            </a:srgbClr>
          </a:solidFill>
          <a:ln w="9144">
            <a:solidFill>
              <a:srgbClr val="7C3AED">
                <a:alpha val="18000"/>
              </a:srgbClr>
            </a:solidFill>
            <a:prstDash val="solid"/>
          </a:ln>
        </p:spPr>
      </p:sp>
      <p:sp>
        <p:nvSpPr>
          <p:cNvPr id="32" name="Text 29"/>
          <p:cNvSpPr/>
          <p:nvPr/>
        </p:nvSpPr>
        <p:spPr>
          <a:xfrm>
            <a:off x="871538" y="3250406"/>
            <a:ext cx="1404919" cy="13930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850" b="1" spc="2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10</a:t>
            </a:r>
            <a:endParaRPr lang="en-US" sz="850" dirty="0"/>
          </a:p>
        </p:txBody>
      </p:sp>
      <p:sp>
        <p:nvSpPr>
          <p:cNvPr id="33" name="Text 30"/>
          <p:cNvSpPr/>
          <p:nvPr/>
        </p:nvSpPr>
        <p:spPr>
          <a:xfrm>
            <a:off x="871538" y="3432572"/>
            <a:ext cx="1404919" cy="1774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6400"/>
              </a:lnSpc>
              <a:buNone/>
            </a:pPr>
            <a:r>
              <a:rPr lang="en-US" sz="11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範本管理</a:t>
            </a:r>
            <a:endParaRPr lang="en-US" sz="1150" dirty="0"/>
          </a:p>
        </p:txBody>
      </p:sp>
      <p:sp>
        <p:nvSpPr>
          <p:cNvPr id="34" name="Shape 31"/>
          <p:cNvSpPr/>
          <p:nvPr/>
        </p:nvSpPr>
        <p:spPr>
          <a:xfrm>
            <a:off x="2505056" y="3136106"/>
            <a:ext cx="1633547" cy="657225"/>
          </a:xfrm>
          <a:prstGeom prst="rect">
            <a:avLst/>
          </a:prstGeom>
          <a:solidFill>
            <a:srgbClr val="FCFAFF">
              <a:alpha val="94000"/>
            </a:srgbClr>
          </a:solidFill>
          <a:ln w="9144">
            <a:solidFill>
              <a:srgbClr val="7C3AED">
                <a:alpha val="18000"/>
              </a:srgbClr>
            </a:solidFill>
            <a:prstDash val="solid"/>
          </a:ln>
        </p:spPr>
      </p:sp>
      <p:sp>
        <p:nvSpPr>
          <p:cNvPr id="35" name="Text 32"/>
          <p:cNvSpPr/>
          <p:nvPr/>
        </p:nvSpPr>
        <p:spPr>
          <a:xfrm>
            <a:off x="2619356" y="3250406"/>
            <a:ext cx="1404947" cy="13930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850" b="1" spc="2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11</a:t>
            </a:r>
            <a:endParaRPr lang="en-US" sz="850" dirty="0"/>
          </a:p>
        </p:txBody>
      </p:sp>
      <p:sp>
        <p:nvSpPr>
          <p:cNvPr id="36" name="Text 33"/>
          <p:cNvSpPr/>
          <p:nvPr/>
        </p:nvSpPr>
        <p:spPr>
          <a:xfrm>
            <a:off x="2619356" y="3432572"/>
            <a:ext cx="1404947" cy="1774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6400"/>
              </a:lnSpc>
              <a:buNone/>
            </a:pPr>
            <a:r>
              <a:rPr lang="en-US" sz="11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體裁控制</a:t>
            </a:r>
            <a:endParaRPr lang="en-US" sz="1150" dirty="0"/>
          </a:p>
        </p:txBody>
      </p:sp>
      <p:sp>
        <p:nvSpPr>
          <p:cNvPr id="37" name="Shape 34"/>
          <p:cNvSpPr/>
          <p:nvPr/>
        </p:nvSpPr>
        <p:spPr>
          <a:xfrm>
            <a:off x="4252903" y="3136106"/>
            <a:ext cx="1633547" cy="657225"/>
          </a:xfrm>
          <a:prstGeom prst="rect">
            <a:avLst/>
          </a:prstGeom>
          <a:solidFill>
            <a:srgbClr val="FCFAFF">
              <a:alpha val="94000"/>
            </a:srgbClr>
          </a:solidFill>
          <a:ln w="9144">
            <a:solidFill>
              <a:srgbClr val="7C3AED">
                <a:alpha val="18000"/>
              </a:srgbClr>
            </a:solidFill>
            <a:prstDash val="solid"/>
          </a:ln>
        </p:spPr>
      </p:sp>
      <p:sp>
        <p:nvSpPr>
          <p:cNvPr id="38" name="Text 35"/>
          <p:cNvSpPr/>
          <p:nvPr/>
        </p:nvSpPr>
        <p:spPr>
          <a:xfrm>
            <a:off x="4367203" y="3250406"/>
            <a:ext cx="1404947" cy="13930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850" b="1" spc="2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12</a:t>
            </a:r>
            <a:endParaRPr lang="en-US" sz="850" dirty="0"/>
          </a:p>
        </p:txBody>
      </p:sp>
      <p:sp>
        <p:nvSpPr>
          <p:cNvPr id="39" name="Text 36"/>
          <p:cNvSpPr/>
          <p:nvPr/>
        </p:nvSpPr>
        <p:spPr>
          <a:xfrm>
            <a:off x="4367203" y="3432572"/>
            <a:ext cx="1404947" cy="1774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6400"/>
              </a:lnSpc>
              <a:buNone/>
            </a:pPr>
            <a:r>
              <a:rPr lang="en-US" sz="11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生成核實</a:t>
            </a:r>
            <a:endParaRPr lang="en-US" sz="1150" dirty="0"/>
          </a:p>
        </p:txBody>
      </p:sp>
      <p:sp>
        <p:nvSpPr>
          <p:cNvPr id="40" name="Shape 37"/>
          <p:cNvSpPr/>
          <p:nvPr/>
        </p:nvSpPr>
        <p:spPr>
          <a:xfrm>
            <a:off x="757238" y="3900488"/>
            <a:ext cx="5129213" cy="500063"/>
          </a:xfrm>
          <a:prstGeom prst="rect">
            <a:avLst/>
          </a:prstGeom>
          <a:solidFill>
            <a:srgbClr val="1F2340"/>
          </a:solidFill>
          <a:ln/>
        </p:spPr>
      </p:sp>
      <p:sp>
        <p:nvSpPr>
          <p:cNvPr id="41" name="Text 38"/>
          <p:cNvSpPr/>
          <p:nvPr/>
        </p:nvSpPr>
        <p:spPr>
          <a:xfrm>
            <a:off x="1640886" y="4029968"/>
            <a:ext cx="1424843" cy="24110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1250" b="1" dirty="0">
                <a:solidFill>
                  <a:srgbClr val="2DD4BF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8 個核心功能，由</a:t>
            </a:r>
            <a:endParaRPr lang="en-US" sz="1250" dirty="0"/>
          </a:p>
        </p:txBody>
      </p:sp>
      <p:sp>
        <p:nvSpPr>
          <p:cNvPr id="42" name="Text 39"/>
          <p:cNvSpPr/>
          <p:nvPr/>
        </p:nvSpPr>
        <p:spPr>
          <a:xfrm>
            <a:off x="3180029" y="4029968"/>
            <a:ext cx="1345564" cy="24110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1250" b="1" dirty="0">
                <a:solidFill>
                  <a:srgbClr val="2DD4BF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12 個可調試模組</a:t>
            </a:r>
            <a:endParaRPr lang="en-US" sz="1250" dirty="0"/>
          </a:p>
        </p:txBody>
      </p:sp>
      <p:sp>
        <p:nvSpPr>
          <p:cNvPr id="43" name="Text 40"/>
          <p:cNvSpPr/>
          <p:nvPr/>
        </p:nvSpPr>
        <p:spPr>
          <a:xfrm>
            <a:off x="4639894" y="4029968"/>
            <a:ext cx="362908" cy="24110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1250" b="1" dirty="0">
                <a:solidFill>
                  <a:srgbClr val="2DD4BF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實作</a:t>
            </a:r>
            <a:endParaRPr lang="en-US" sz="1250" dirty="0"/>
          </a:p>
        </p:txBody>
      </p:sp>
      <p:sp>
        <p:nvSpPr>
          <p:cNvPr id="44" name="Text 41"/>
          <p:cNvSpPr/>
          <p:nvPr/>
        </p:nvSpPr>
        <p:spPr>
          <a:xfrm>
            <a:off x="6486525" y="1039304"/>
            <a:ext cx="2143125" cy="14644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900" b="1" spc="4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AGENT MODULES</a:t>
            </a:r>
            <a:endParaRPr lang="en-US" sz="900" dirty="0"/>
          </a:p>
        </p:txBody>
      </p:sp>
      <p:sp>
        <p:nvSpPr>
          <p:cNvPr id="45" name="Text 42"/>
          <p:cNvSpPr/>
          <p:nvPr/>
        </p:nvSpPr>
        <p:spPr>
          <a:xfrm>
            <a:off x="6486525" y="1385776"/>
            <a:ext cx="2143125" cy="124979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86400"/>
              </a:lnSpc>
              <a:buNone/>
            </a:pPr>
            <a:r>
              <a:rPr lang="en-US" sz="2750" b="1" spc="-1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法律 Agent </a:t>
            </a:r>
            <a:r>
              <a:rPr lang="en-US" sz="2750" b="1" spc="-1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的</a:t>
            </a:r>
            <a:r>
              <a:rPr lang="en-US" sz="2750" b="1" spc="-1" kern="0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
</a:t>
            </a:r>
            <a:r>
              <a:rPr lang="en-US" sz="2750" b="1" spc="-1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工作層</a:t>
            </a:r>
            <a:endParaRPr lang="en-US" sz="2750" dirty="0"/>
          </a:p>
        </p:txBody>
      </p:sp>
      <p:sp>
        <p:nvSpPr>
          <p:cNvPr id="46" name="Text 43"/>
          <p:cNvSpPr/>
          <p:nvPr/>
        </p:nvSpPr>
        <p:spPr>
          <a:xfrm>
            <a:off x="6486525" y="3114201"/>
            <a:ext cx="2143125" cy="83280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107200"/>
              </a:lnSpc>
              <a:buNone/>
            </a:pPr>
            <a:r>
              <a:rPr lang="en-US" sz="1450" b="1" dirty="0">
                <a:solidFill>
                  <a:srgbClr val="475569"/>
                </a:solidFill>
                <a:latin typeface="Noto Sans TC ExtraBold" pitchFamily="34" charset="0"/>
                <a:ea typeface="Noto Sans TC ExtraBold" pitchFamily="34" charset="-122"/>
                <a:cs typeface="Noto Sans TC ExtraBold" pitchFamily="34" charset="-120"/>
              </a:rPr>
              <a:t>不是單一通用模型，而是共享底層結構上的多模組協作。</a:t>
            </a:r>
            <a:endParaRPr lang="en-US" sz="1450" dirty="0"/>
          </a:p>
        </p:txBody>
      </p:sp>
      <p:sp>
        <p:nvSpPr>
          <p:cNvPr id="47" name="Text 44"/>
          <p:cNvSpPr/>
          <p:nvPr/>
        </p:nvSpPr>
        <p:spPr>
          <a:xfrm>
            <a:off x="7780967" y="4872038"/>
            <a:ext cx="1134433" cy="11430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0000"/>
              </a:lnSpc>
              <a:buNone/>
            </a:pPr>
            <a:r>
              <a:rPr lang="en-US" sz="800" b="1" dirty="0">
                <a:solidFill>
                  <a:srgbClr val="7C3AED">
                    <a:alpha val="86000"/>
                  </a:srgbClr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SuitAI™️ · PiSuAI™️</a:t>
            </a:r>
            <a:endParaRPr lang="en-US" sz="8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2925" y="371475"/>
            <a:ext cx="8058150" cy="14644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900" b="1" spc="4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TEXT EXPLANATION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542925" y="632222"/>
            <a:ext cx="7715250" cy="42346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91200"/>
              </a:lnSpc>
              <a:buNone/>
            </a:pPr>
            <a:r>
              <a:rPr lang="en-US" sz="2650" b="1" spc="-1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通用法律 Agent 的</a:t>
            </a:r>
            <a:r>
              <a:rPr lang="en-US" sz="2650" b="1" spc="-1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8 個核心功能</a:t>
            </a:r>
            <a:endParaRPr lang="en-US" sz="2650" dirty="0"/>
          </a:p>
        </p:txBody>
      </p:sp>
      <p:sp>
        <p:nvSpPr>
          <p:cNvPr id="5" name="Text 2"/>
          <p:cNvSpPr/>
          <p:nvPr/>
        </p:nvSpPr>
        <p:spPr>
          <a:xfrm>
            <a:off x="542925" y="1198559"/>
            <a:ext cx="7715250" cy="57177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110400"/>
              </a:lnSpc>
              <a:buNone/>
            </a:pPr>
            <a:r>
              <a:rPr lang="en-US" sz="1450" b="1" dirty="0">
                <a:solidFill>
                  <a:srgbClr val="475569"/>
                </a:solidFill>
                <a:latin typeface="Noto Sans TC ExtraBold" pitchFamily="34" charset="0"/>
                <a:ea typeface="Noto Sans TC ExtraBold" pitchFamily="34" charset="-122"/>
                <a:cs typeface="Noto Sans TC ExtraBold" pitchFamily="34" charset="-120"/>
              </a:rPr>
              <a:t>這 8 個功能不是 8 個孤立工具，而是由前頁 12 個可調試模組分工實作，形成可追蹤、可替換、可審閱的法律工作層。</a:t>
            </a:r>
            <a:endParaRPr lang="en-US" sz="1450" dirty="0"/>
          </a:p>
        </p:txBody>
      </p:sp>
      <p:sp>
        <p:nvSpPr>
          <p:cNvPr id="6" name="Shape 3"/>
          <p:cNvSpPr/>
          <p:nvPr/>
        </p:nvSpPr>
        <p:spPr>
          <a:xfrm>
            <a:off x="542925" y="1970363"/>
            <a:ext cx="1928813" cy="871538"/>
          </a:xfrm>
          <a:prstGeom prst="rect">
            <a:avLst/>
          </a:prstGeom>
          <a:solidFill>
            <a:srgbClr val="FFFFFF">
              <a:alpha val="86000"/>
            </a:srgbClr>
          </a:solidFill>
          <a:ln/>
        </p:spPr>
      </p:sp>
      <p:sp>
        <p:nvSpPr>
          <p:cNvPr id="7" name="Shape 4"/>
          <p:cNvSpPr/>
          <p:nvPr/>
        </p:nvSpPr>
        <p:spPr>
          <a:xfrm>
            <a:off x="542925" y="1970363"/>
            <a:ext cx="1928813" cy="35719"/>
          </a:xfrm>
          <a:prstGeom prst="rect">
            <a:avLst/>
          </a:prstGeom>
          <a:solidFill>
            <a:srgbClr val="A78BFA"/>
          </a:solidFill>
          <a:ln/>
        </p:spPr>
      </p:sp>
      <p:sp>
        <p:nvSpPr>
          <p:cNvPr id="8" name="Shape 5"/>
          <p:cNvSpPr/>
          <p:nvPr/>
        </p:nvSpPr>
        <p:spPr>
          <a:xfrm>
            <a:off x="2464594" y="1970363"/>
            <a:ext cx="7144" cy="871538"/>
          </a:xfrm>
          <a:prstGeom prst="rect">
            <a:avLst/>
          </a:prstGeom>
          <a:solidFill>
            <a:srgbClr val="E7DCFC"/>
          </a:solidFill>
          <a:ln/>
        </p:spPr>
      </p:sp>
      <p:sp>
        <p:nvSpPr>
          <p:cNvPr id="9" name="Shape 6"/>
          <p:cNvSpPr/>
          <p:nvPr/>
        </p:nvSpPr>
        <p:spPr>
          <a:xfrm>
            <a:off x="542925" y="2834757"/>
            <a:ext cx="1928813" cy="7144"/>
          </a:xfrm>
          <a:prstGeom prst="rect">
            <a:avLst/>
          </a:prstGeom>
          <a:solidFill>
            <a:srgbClr val="E7DCFC"/>
          </a:solidFill>
          <a:ln/>
        </p:spPr>
      </p:sp>
      <p:sp>
        <p:nvSpPr>
          <p:cNvPr id="10" name="Shape 7"/>
          <p:cNvSpPr/>
          <p:nvPr/>
        </p:nvSpPr>
        <p:spPr>
          <a:xfrm>
            <a:off x="542925" y="1970363"/>
            <a:ext cx="7144" cy="871538"/>
          </a:xfrm>
          <a:prstGeom prst="rect">
            <a:avLst/>
          </a:prstGeom>
          <a:solidFill>
            <a:srgbClr val="E7DCFC"/>
          </a:solidFill>
          <a:ln/>
        </p:spPr>
      </p:sp>
      <p:sp>
        <p:nvSpPr>
          <p:cNvPr id="11" name="Text 8"/>
          <p:cNvSpPr/>
          <p:nvPr/>
        </p:nvSpPr>
        <p:spPr>
          <a:xfrm>
            <a:off x="671513" y="2098951"/>
            <a:ext cx="1671638" cy="22000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8000"/>
              </a:lnSpc>
              <a:buNone/>
            </a:pPr>
            <a:r>
              <a:rPr lang="en-US" sz="140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理解</a:t>
            </a:r>
            <a:endParaRPr lang="en-US" sz="1400" dirty="0"/>
          </a:p>
        </p:txBody>
      </p:sp>
      <p:sp>
        <p:nvSpPr>
          <p:cNvPr id="12" name="Text 9"/>
          <p:cNvSpPr/>
          <p:nvPr/>
        </p:nvSpPr>
        <p:spPr>
          <a:xfrm>
            <a:off x="671513" y="2390394"/>
            <a:ext cx="1671638" cy="4085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10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辨識事實、需求與任務類型。</a:t>
            </a:r>
            <a:endParaRPr lang="en-US" sz="1100" dirty="0"/>
          </a:p>
        </p:txBody>
      </p:sp>
      <p:sp>
        <p:nvSpPr>
          <p:cNvPr id="13" name="Shape 10"/>
          <p:cNvSpPr/>
          <p:nvPr/>
        </p:nvSpPr>
        <p:spPr>
          <a:xfrm>
            <a:off x="2586038" y="1970363"/>
            <a:ext cx="1928813" cy="871538"/>
          </a:xfrm>
          <a:prstGeom prst="rect">
            <a:avLst/>
          </a:prstGeom>
          <a:solidFill>
            <a:srgbClr val="FFFFFF">
              <a:alpha val="86000"/>
            </a:srgbClr>
          </a:solidFill>
          <a:ln/>
        </p:spPr>
      </p:sp>
      <p:sp>
        <p:nvSpPr>
          <p:cNvPr id="14" name="Shape 11"/>
          <p:cNvSpPr/>
          <p:nvPr/>
        </p:nvSpPr>
        <p:spPr>
          <a:xfrm>
            <a:off x="2586038" y="1970363"/>
            <a:ext cx="1928813" cy="35719"/>
          </a:xfrm>
          <a:prstGeom prst="rect">
            <a:avLst/>
          </a:prstGeom>
          <a:solidFill>
            <a:srgbClr val="7C3AED"/>
          </a:solidFill>
          <a:ln/>
        </p:spPr>
      </p:sp>
      <p:sp>
        <p:nvSpPr>
          <p:cNvPr id="15" name="Shape 12"/>
          <p:cNvSpPr/>
          <p:nvPr/>
        </p:nvSpPr>
        <p:spPr>
          <a:xfrm>
            <a:off x="4507706" y="1970363"/>
            <a:ext cx="7144" cy="871538"/>
          </a:xfrm>
          <a:prstGeom prst="rect">
            <a:avLst/>
          </a:prstGeom>
          <a:solidFill>
            <a:srgbClr val="E7DCFC"/>
          </a:solidFill>
          <a:ln/>
        </p:spPr>
      </p:sp>
      <p:sp>
        <p:nvSpPr>
          <p:cNvPr id="16" name="Shape 13"/>
          <p:cNvSpPr/>
          <p:nvPr/>
        </p:nvSpPr>
        <p:spPr>
          <a:xfrm>
            <a:off x="2586038" y="2834757"/>
            <a:ext cx="1928813" cy="7144"/>
          </a:xfrm>
          <a:prstGeom prst="rect">
            <a:avLst/>
          </a:prstGeom>
          <a:solidFill>
            <a:srgbClr val="E7DCFC"/>
          </a:solidFill>
          <a:ln/>
        </p:spPr>
      </p:sp>
      <p:sp>
        <p:nvSpPr>
          <p:cNvPr id="17" name="Shape 14"/>
          <p:cNvSpPr/>
          <p:nvPr/>
        </p:nvSpPr>
        <p:spPr>
          <a:xfrm>
            <a:off x="2586038" y="1970363"/>
            <a:ext cx="7144" cy="871538"/>
          </a:xfrm>
          <a:prstGeom prst="rect">
            <a:avLst/>
          </a:prstGeom>
          <a:solidFill>
            <a:srgbClr val="E7DCFC"/>
          </a:solidFill>
          <a:ln/>
        </p:spPr>
      </p:sp>
      <p:sp>
        <p:nvSpPr>
          <p:cNvPr id="18" name="Text 15"/>
          <p:cNvSpPr/>
          <p:nvPr/>
        </p:nvSpPr>
        <p:spPr>
          <a:xfrm>
            <a:off x="2714625" y="2098951"/>
            <a:ext cx="1671638" cy="22000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8000"/>
              </a:lnSpc>
              <a:buNone/>
            </a:pPr>
            <a:r>
              <a:rPr lang="en-US" sz="140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分流</a:t>
            </a:r>
            <a:endParaRPr lang="en-US" sz="1400" dirty="0"/>
          </a:p>
        </p:txBody>
      </p:sp>
      <p:sp>
        <p:nvSpPr>
          <p:cNvPr id="19" name="Text 16"/>
          <p:cNvSpPr/>
          <p:nvPr/>
        </p:nvSpPr>
        <p:spPr>
          <a:xfrm>
            <a:off x="2714625" y="2390394"/>
            <a:ext cx="1671638" cy="4085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10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把問題送到適合的工具與資料源。</a:t>
            </a:r>
            <a:endParaRPr lang="en-US" sz="1100" dirty="0"/>
          </a:p>
        </p:txBody>
      </p:sp>
      <p:sp>
        <p:nvSpPr>
          <p:cNvPr id="20" name="Shape 17"/>
          <p:cNvSpPr/>
          <p:nvPr/>
        </p:nvSpPr>
        <p:spPr>
          <a:xfrm>
            <a:off x="4629150" y="1970363"/>
            <a:ext cx="1928813" cy="871538"/>
          </a:xfrm>
          <a:prstGeom prst="rect">
            <a:avLst/>
          </a:prstGeom>
          <a:solidFill>
            <a:srgbClr val="FFFFFF">
              <a:alpha val="86000"/>
            </a:srgbClr>
          </a:solidFill>
          <a:ln/>
        </p:spPr>
      </p:sp>
      <p:sp>
        <p:nvSpPr>
          <p:cNvPr id="21" name="Shape 18"/>
          <p:cNvSpPr/>
          <p:nvPr/>
        </p:nvSpPr>
        <p:spPr>
          <a:xfrm>
            <a:off x="4629150" y="1970363"/>
            <a:ext cx="1928813" cy="35719"/>
          </a:xfrm>
          <a:prstGeom prst="rect">
            <a:avLst/>
          </a:prstGeom>
          <a:solidFill>
            <a:srgbClr val="A78BFA"/>
          </a:solidFill>
          <a:ln/>
        </p:spPr>
      </p:sp>
      <p:sp>
        <p:nvSpPr>
          <p:cNvPr id="22" name="Shape 19"/>
          <p:cNvSpPr/>
          <p:nvPr/>
        </p:nvSpPr>
        <p:spPr>
          <a:xfrm>
            <a:off x="6550819" y="1970363"/>
            <a:ext cx="7144" cy="871538"/>
          </a:xfrm>
          <a:prstGeom prst="rect">
            <a:avLst/>
          </a:prstGeom>
          <a:solidFill>
            <a:srgbClr val="E7DCFC"/>
          </a:solidFill>
          <a:ln/>
        </p:spPr>
      </p:sp>
      <p:sp>
        <p:nvSpPr>
          <p:cNvPr id="23" name="Shape 20"/>
          <p:cNvSpPr/>
          <p:nvPr/>
        </p:nvSpPr>
        <p:spPr>
          <a:xfrm>
            <a:off x="4629150" y="2834757"/>
            <a:ext cx="1928813" cy="7144"/>
          </a:xfrm>
          <a:prstGeom prst="rect">
            <a:avLst/>
          </a:prstGeom>
          <a:solidFill>
            <a:srgbClr val="E7DCFC"/>
          </a:solidFill>
          <a:ln/>
        </p:spPr>
      </p:sp>
      <p:sp>
        <p:nvSpPr>
          <p:cNvPr id="24" name="Shape 21"/>
          <p:cNvSpPr/>
          <p:nvPr/>
        </p:nvSpPr>
        <p:spPr>
          <a:xfrm>
            <a:off x="4629150" y="1970363"/>
            <a:ext cx="7144" cy="871538"/>
          </a:xfrm>
          <a:prstGeom prst="rect">
            <a:avLst/>
          </a:prstGeom>
          <a:solidFill>
            <a:srgbClr val="E7DCFC"/>
          </a:solidFill>
          <a:ln/>
        </p:spPr>
      </p:sp>
      <p:sp>
        <p:nvSpPr>
          <p:cNvPr id="25" name="Text 22"/>
          <p:cNvSpPr/>
          <p:nvPr/>
        </p:nvSpPr>
        <p:spPr>
          <a:xfrm>
            <a:off x="4757738" y="2098951"/>
            <a:ext cx="1671638" cy="22000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8000"/>
              </a:lnSpc>
              <a:buNone/>
            </a:pPr>
            <a:r>
              <a:rPr lang="en-US" sz="140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讀文件</a:t>
            </a:r>
            <a:endParaRPr lang="en-US" sz="1400" dirty="0"/>
          </a:p>
        </p:txBody>
      </p:sp>
      <p:sp>
        <p:nvSpPr>
          <p:cNvPr id="26" name="Text 23"/>
          <p:cNvSpPr/>
          <p:nvPr/>
        </p:nvSpPr>
        <p:spPr>
          <a:xfrm>
            <a:off x="4757738" y="2390394"/>
            <a:ext cx="1671638" cy="4085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10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解析卷證、契約與附件內容。</a:t>
            </a:r>
            <a:endParaRPr lang="en-US" sz="1100" dirty="0"/>
          </a:p>
        </p:txBody>
      </p:sp>
      <p:sp>
        <p:nvSpPr>
          <p:cNvPr id="27" name="Shape 24"/>
          <p:cNvSpPr/>
          <p:nvPr/>
        </p:nvSpPr>
        <p:spPr>
          <a:xfrm>
            <a:off x="6672263" y="1970363"/>
            <a:ext cx="1928813" cy="871538"/>
          </a:xfrm>
          <a:prstGeom prst="rect">
            <a:avLst/>
          </a:prstGeom>
          <a:solidFill>
            <a:srgbClr val="FFFFFF">
              <a:alpha val="86000"/>
            </a:srgbClr>
          </a:solidFill>
          <a:ln/>
        </p:spPr>
      </p:sp>
      <p:sp>
        <p:nvSpPr>
          <p:cNvPr id="28" name="Shape 25"/>
          <p:cNvSpPr/>
          <p:nvPr/>
        </p:nvSpPr>
        <p:spPr>
          <a:xfrm>
            <a:off x="6672263" y="1970363"/>
            <a:ext cx="1928813" cy="35719"/>
          </a:xfrm>
          <a:prstGeom prst="rect">
            <a:avLst/>
          </a:prstGeom>
          <a:solidFill>
            <a:srgbClr val="2DD4BF"/>
          </a:solidFill>
          <a:ln/>
        </p:spPr>
      </p:sp>
      <p:sp>
        <p:nvSpPr>
          <p:cNvPr id="29" name="Shape 26"/>
          <p:cNvSpPr/>
          <p:nvPr/>
        </p:nvSpPr>
        <p:spPr>
          <a:xfrm>
            <a:off x="8593931" y="1970363"/>
            <a:ext cx="7144" cy="871538"/>
          </a:xfrm>
          <a:prstGeom prst="rect">
            <a:avLst/>
          </a:prstGeom>
          <a:solidFill>
            <a:srgbClr val="E7DCFC"/>
          </a:solidFill>
          <a:ln/>
        </p:spPr>
      </p:sp>
      <p:sp>
        <p:nvSpPr>
          <p:cNvPr id="30" name="Shape 27"/>
          <p:cNvSpPr/>
          <p:nvPr/>
        </p:nvSpPr>
        <p:spPr>
          <a:xfrm>
            <a:off x="6672263" y="2834757"/>
            <a:ext cx="1928813" cy="7144"/>
          </a:xfrm>
          <a:prstGeom prst="rect">
            <a:avLst/>
          </a:prstGeom>
          <a:solidFill>
            <a:srgbClr val="E7DCFC"/>
          </a:solidFill>
          <a:ln/>
        </p:spPr>
      </p:sp>
      <p:sp>
        <p:nvSpPr>
          <p:cNvPr id="31" name="Shape 28"/>
          <p:cNvSpPr/>
          <p:nvPr/>
        </p:nvSpPr>
        <p:spPr>
          <a:xfrm>
            <a:off x="6672263" y="1970363"/>
            <a:ext cx="7144" cy="871538"/>
          </a:xfrm>
          <a:prstGeom prst="rect">
            <a:avLst/>
          </a:prstGeom>
          <a:solidFill>
            <a:srgbClr val="E7DCFC"/>
          </a:solidFill>
          <a:ln/>
        </p:spPr>
      </p:sp>
      <p:sp>
        <p:nvSpPr>
          <p:cNvPr id="32" name="Text 29"/>
          <p:cNvSpPr/>
          <p:nvPr/>
        </p:nvSpPr>
        <p:spPr>
          <a:xfrm>
            <a:off x="6800850" y="2098951"/>
            <a:ext cx="1671638" cy="22000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8000"/>
              </a:lnSpc>
              <a:buNone/>
            </a:pPr>
            <a:r>
              <a:rPr lang="en-US" sz="140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檢索</a:t>
            </a:r>
            <a:endParaRPr lang="en-US" sz="1400" dirty="0"/>
          </a:p>
        </p:txBody>
      </p:sp>
      <p:sp>
        <p:nvSpPr>
          <p:cNvPr id="33" name="Text 30"/>
          <p:cNvSpPr/>
          <p:nvPr/>
        </p:nvSpPr>
        <p:spPr>
          <a:xfrm>
            <a:off x="6800850" y="2390394"/>
            <a:ext cx="1671638" cy="4085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10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找回法條、裁判與知識庫資料。</a:t>
            </a:r>
            <a:endParaRPr lang="en-US" sz="1100" dirty="0"/>
          </a:p>
        </p:txBody>
      </p:sp>
      <p:sp>
        <p:nvSpPr>
          <p:cNvPr id="34" name="Shape 31"/>
          <p:cNvSpPr/>
          <p:nvPr/>
        </p:nvSpPr>
        <p:spPr>
          <a:xfrm>
            <a:off x="542925" y="2956201"/>
            <a:ext cx="1928813" cy="871538"/>
          </a:xfrm>
          <a:prstGeom prst="rect">
            <a:avLst/>
          </a:prstGeom>
          <a:solidFill>
            <a:srgbClr val="FFFFFF">
              <a:alpha val="86000"/>
            </a:srgbClr>
          </a:solidFill>
          <a:ln/>
        </p:spPr>
      </p:sp>
      <p:sp>
        <p:nvSpPr>
          <p:cNvPr id="35" name="Shape 32"/>
          <p:cNvSpPr/>
          <p:nvPr/>
        </p:nvSpPr>
        <p:spPr>
          <a:xfrm>
            <a:off x="542925" y="2956201"/>
            <a:ext cx="1928813" cy="35719"/>
          </a:xfrm>
          <a:prstGeom prst="rect">
            <a:avLst/>
          </a:prstGeom>
          <a:solidFill>
            <a:srgbClr val="A78BFA"/>
          </a:solidFill>
          <a:ln/>
        </p:spPr>
      </p:sp>
      <p:sp>
        <p:nvSpPr>
          <p:cNvPr id="36" name="Shape 33"/>
          <p:cNvSpPr/>
          <p:nvPr/>
        </p:nvSpPr>
        <p:spPr>
          <a:xfrm>
            <a:off x="2464594" y="2956201"/>
            <a:ext cx="7144" cy="871538"/>
          </a:xfrm>
          <a:prstGeom prst="rect">
            <a:avLst/>
          </a:prstGeom>
          <a:solidFill>
            <a:srgbClr val="E7DCFC"/>
          </a:solidFill>
          <a:ln/>
        </p:spPr>
      </p:sp>
      <p:sp>
        <p:nvSpPr>
          <p:cNvPr id="37" name="Shape 34"/>
          <p:cNvSpPr/>
          <p:nvPr/>
        </p:nvSpPr>
        <p:spPr>
          <a:xfrm>
            <a:off x="542925" y="3820595"/>
            <a:ext cx="1928813" cy="7144"/>
          </a:xfrm>
          <a:prstGeom prst="rect">
            <a:avLst/>
          </a:prstGeom>
          <a:solidFill>
            <a:srgbClr val="E7DCFC"/>
          </a:solidFill>
          <a:ln/>
        </p:spPr>
      </p:sp>
      <p:sp>
        <p:nvSpPr>
          <p:cNvPr id="38" name="Shape 35"/>
          <p:cNvSpPr/>
          <p:nvPr/>
        </p:nvSpPr>
        <p:spPr>
          <a:xfrm>
            <a:off x="542925" y="2956201"/>
            <a:ext cx="7144" cy="871538"/>
          </a:xfrm>
          <a:prstGeom prst="rect">
            <a:avLst/>
          </a:prstGeom>
          <a:solidFill>
            <a:srgbClr val="E7DCFC"/>
          </a:solidFill>
          <a:ln/>
        </p:spPr>
      </p:sp>
      <p:sp>
        <p:nvSpPr>
          <p:cNvPr id="39" name="Text 36"/>
          <p:cNvSpPr/>
          <p:nvPr/>
        </p:nvSpPr>
        <p:spPr>
          <a:xfrm>
            <a:off x="671513" y="3084788"/>
            <a:ext cx="1671638" cy="22000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8000"/>
              </a:lnSpc>
              <a:buNone/>
            </a:pPr>
            <a:r>
              <a:rPr lang="en-US" sz="140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推理</a:t>
            </a:r>
            <a:endParaRPr lang="en-US" sz="1400" dirty="0"/>
          </a:p>
        </p:txBody>
      </p:sp>
      <p:sp>
        <p:nvSpPr>
          <p:cNvPr id="40" name="Text 37"/>
          <p:cNvSpPr/>
          <p:nvPr/>
        </p:nvSpPr>
        <p:spPr>
          <a:xfrm>
            <a:off x="671513" y="3376231"/>
            <a:ext cx="1671638" cy="4085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10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依法律框架完成要件涵攝。</a:t>
            </a:r>
            <a:endParaRPr lang="en-US" sz="1100" dirty="0"/>
          </a:p>
        </p:txBody>
      </p:sp>
      <p:sp>
        <p:nvSpPr>
          <p:cNvPr id="41" name="Shape 38"/>
          <p:cNvSpPr/>
          <p:nvPr/>
        </p:nvSpPr>
        <p:spPr>
          <a:xfrm>
            <a:off x="2586038" y="2956201"/>
            <a:ext cx="1928813" cy="871538"/>
          </a:xfrm>
          <a:prstGeom prst="rect">
            <a:avLst/>
          </a:prstGeom>
          <a:solidFill>
            <a:srgbClr val="FFFFFF">
              <a:alpha val="86000"/>
            </a:srgbClr>
          </a:solidFill>
          <a:ln/>
        </p:spPr>
      </p:sp>
      <p:sp>
        <p:nvSpPr>
          <p:cNvPr id="42" name="Shape 39"/>
          <p:cNvSpPr/>
          <p:nvPr/>
        </p:nvSpPr>
        <p:spPr>
          <a:xfrm>
            <a:off x="2586038" y="2956201"/>
            <a:ext cx="1928813" cy="35719"/>
          </a:xfrm>
          <a:prstGeom prst="rect">
            <a:avLst/>
          </a:prstGeom>
          <a:solidFill>
            <a:srgbClr val="7C3AED"/>
          </a:solidFill>
          <a:ln/>
        </p:spPr>
      </p:sp>
      <p:sp>
        <p:nvSpPr>
          <p:cNvPr id="43" name="Shape 40"/>
          <p:cNvSpPr/>
          <p:nvPr/>
        </p:nvSpPr>
        <p:spPr>
          <a:xfrm>
            <a:off x="4507706" y="2956201"/>
            <a:ext cx="7144" cy="871538"/>
          </a:xfrm>
          <a:prstGeom prst="rect">
            <a:avLst/>
          </a:prstGeom>
          <a:solidFill>
            <a:srgbClr val="E7DCFC"/>
          </a:solidFill>
          <a:ln/>
        </p:spPr>
      </p:sp>
      <p:sp>
        <p:nvSpPr>
          <p:cNvPr id="44" name="Shape 41"/>
          <p:cNvSpPr/>
          <p:nvPr/>
        </p:nvSpPr>
        <p:spPr>
          <a:xfrm>
            <a:off x="2586038" y="3820595"/>
            <a:ext cx="1928813" cy="7144"/>
          </a:xfrm>
          <a:prstGeom prst="rect">
            <a:avLst/>
          </a:prstGeom>
          <a:solidFill>
            <a:srgbClr val="E7DCFC"/>
          </a:solidFill>
          <a:ln/>
        </p:spPr>
      </p:sp>
      <p:sp>
        <p:nvSpPr>
          <p:cNvPr id="45" name="Shape 42"/>
          <p:cNvSpPr/>
          <p:nvPr/>
        </p:nvSpPr>
        <p:spPr>
          <a:xfrm>
            <a:off x="2586038" y="2956201"/>
            <a:ext cx="7144" cy="871538"/>
          </a:xfrm>
          <a:prstGeom prst="rect">
            <a:avLst/>
          </a:prstGeom>
          <a:solidFill>
            <a:srgbClr val="E7DCFC"/>
          </a:solidFill>
          <a:ln/>
        </p:spPr>
      </p:sp>
      <p:sp>
        <p:nvSpPr>
          <p:cNvPr id="46" name="Text 43"/>
          <p:cNvSpPr/>
          <p:nvPr/>
        </p:nvSpPr>
        <p:spPr>
          <a:xfrm>
            <a:off x="2714625" y="3084788"/>
            <a:ext cx="1671638" cy="22000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8000"/>
              </a:lnSpc>
              <a:buNone/>
            </a:pPr>
            <a:r>
              <a:rPr lang="en-US" sz="140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生成</a:t>
            </a:r>
            <a:endParaRPr lang="en-US" sz="1400" dirty="0"/>
          </a:p>
        </p:txBody>
      </p:sp>
      <p:sp>
        <p:nvSpPr>
          <p:cNvPr id="47" name="Text 44"/>
          <p:cNvSpPr/>
          <p:nvPr/>
        </p:nvSpPr>
        <p:spPr>
          <a:xfrm>
            <a:off x="2714625" y="3376231"/>
            <a:ext cx="1671638" cy="4085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10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輸出書狀、摘要、意見與文件。</a:t>
            </a:r>
            <a:endParaRPr lang="en-US" sz="1100" dirty="0"/>
          </a:p>
        </p:txBody>
      </p:sp>
      <p:sp>
        <p:nvSpPr>
          <p:cNvPr id="48" name="Shape 45"/>
          <p:cNvSpPr/>
          <p:nvPr/>
        </p:nvSpPr>
        <p:spPr>
          <a:xfrm>
            <a:off x="4629150" y="2956201"/>
            <a:ext cx="1928813" cy="871538"/>
          </a:xfrm>
          <a:prstGeom prst="rect">
            <a:avLst/>
          </a:prstGeom>
          <a:solidFill>
            <a:srgbClr val="FFFFFF">
              <a:alpha val="86000"/>
            </a:srgbClr>
          </a:solidFill>
          <a:ln/>
        </p:spPr>
      </p:sp>
      <p:sp>
        <p:nvSpPr>
          <p:cNvPr id="49" name="Shape 46"/>
          <p:cNvSpPr/>
          <p:nvPr/>
        </p:nvSpPr>
        <p:spPr>
          <a:xfrm>
            <a:off x="4629150" y="2956201"/>
            <a:ext cx="1928813" cy="35719"/>
          </a:xfrm>
          <a:prstGeom prst="rect">
            <a:avLst/>
          </a:prstGeom>
          <a:solidFill>
            <a:srgbClr val="A78BFA"/>
          </a:solidFill>
          <a:ln/>
        </p:spPr>
      </p:sp>
      <p:sp>
        <p:nvSpPr>
          <p:cNvPr id="50" name="Shape 47"/>
          <p:cNvSpPr/>
          <p:nvPr/>
        </p:nvSpPr>
        <p:spPr>
          <a:xfrm>
            <a:off x="6550819" y="2956201"/>
            <a:ext cx="7144" cy="871538"/>
          </a:xfrm>
          <a:prstGeom prst="rect">
            <a:avLst/>
          </a:prstGeom>
          <a:solidFill>
            <a:srgbClr val="E7DCFC"/>
          </a:solidFill>
          <a:ln/>
        </p:spPr>
      </p:sp>
      <p:sp>
        <p:nvSpPr>
          <p:cNvPr id="51" name="Shape 48"/>
          <p:cNvSpPr/>
          <p:nvPr/>
        </p:nvSpPr>
        <p:spPr>
          <a:xfrm>
            <a:off x="4629150" y="3820595"/>
            <a:ext cx="1928813" cy="7144"/>
          </a:xfrm>
          <a:prstGeom prst="rect">
            <a:avLst/>
          </a:prstGeom>
          <a:solidFill>
            <a:srgbClr val="E7DCFC"/>
          </a:solidFill>
          <a:ln/>
        </p:spPr>
      </p:sp>
      <p:sp>
        <p:nvSpPr>
          <p:cNvPr id="52" name="Shape 49"/>
          <p:cNvSpPr/>
          <p:nvPr/>
        </p:nvSpPr>
        <p:spPr>
          <a:xfrm>
            <a:off x="4629150" y="2956201"/>
            <a:ext cx="7144" cy="871538"/>
          </a:xfrm>
          <a:prstGeom prst="rect">
            <a:avLst/>
          </a:prstGeom>
          <a:solidFill>
            <a:srgbClr val="E7DCFC"/>
          </a:solidFill>
          <a:ln/>
        </p:spPr>
      </p:sp>
      <p:sp>
        <p:nvSpPr>
          <p:cNvPr id="53" name="Text 50"/>
          <p:cNvSpPr/>
          <p:nvPr/>
        </p:nvSpPr>
        <p:spPr>
          <a:xfrm>
            <a:off x="4757738" y="3084788"/>
            <a:ext cx="1671638" cy="22000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8000"/>
              </a:lnSpc>
              <a:buNone/>
            </a:pPr>
            <a:r>
              <a:rPr lang="en-US" sz="140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核實</a:t>
            </a:r>
            <a:endParaRPr lang="en-US" sz="1400" dirty="0"/>
          </a:p>
        </p:txBody>
      </p:sp>
      <p:sp>
        <p:nvSpPr>
          <p:cNvPr id="54" name="Text 51"/>
          <p:cNvSpPr/>
          <p:nvPr/>
        </p:nvSpPr>
        <p:spPr>
          <a:xfrm>
            <a:off x="4757738" y="3376231"/>
            <a:ext cx="1671638" cy="4085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10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回查引用、事實與邏輯漏洞。</a:t>
            </a:r>
            <a:endParaRPr lang="en-US" sz="1100" dirty="0"/>
          </a:p>
        </p:txBody>
      </p:sp>
      <p:sp>
        <p:nvSpPr>
          <p:cNvPr id="55" name="Shape 52"/>
          <p:cNvSpPr/>
          <p:nvPr/>
        </p:nvSpPr>
        <p:spPr>
          <a:xfrm>
            <a:off x="6672263" y="2956201"/>
            <a:ext cx="1928813" cy="871538"/>
          </a:xfrm>
          <a:prstGeom prst="rect">
            <a:avLst/>
          </a:prstGeom>
          <a:solidFill>
            <a:srgbClr val="FFFFFF">
              <a:alpha val="86000"/>
            </a:srgbClr>
          </a:solidFill>
          <a:ln/>
        </p:spPr>
      </p:sp>
      <p:sp>
        <p:nvSpPr>
          <p:cNvPr id="56" name="Shape 53"/>
          <p:cNvSpPr/>
          <p:nvPr/>
        </p:nvSpPr>
        <p:spPr>
          <a:xfrm>
            <a:off x="6672263" y="2956201"/>
            <a:ext cx="1928813" cy="35719"/>
          </a:xfrm>
          <a:prstGeom prst="rect">
            <a:avLst/>
          </a:prstGeom>
          <a:solidFill>
            <a:srgbClr val="2DD4BF"/>
          </a:solidFill>
          <a:ln/>
        </p:spPr>
      </p:sp>
      <p:sp>
        <p:nvSpPr>
          <p:cNvPr id="57" name="Shape 54"/>
          <p:cNvSpPr/>
          <p:nvPr/>
        </p:nvSpPr>
        <p:spPr>
          <a:xfrm>
            <a:off x="8593931" y="2956201"/>
            <a:ext cx="7144" cy="871538"/>
          </a:xfrm>
          <a:prstGeom prst="rect">
            <a:avLst/>
          </a:prstGeom>
          <a:solidFill>
            <a:srgbClr val="E7DCFC"/>
          </a:solidFill>
          <a:ln/>
        </p:spPr>
      </p:sp>
      <p:sp>
        <p:nvSpPr>
          <p:cNvPr id="58" name="Shape 55"/>
          <p:cNvSpPr/>
          <p:nvPr/>
        </p:nvSpPr>
        <p:spPr>
          <a:xfrm>
            <a:off x="6672263" y="3820595"/>
            <a:ext cx="1928813" cy="7144"/>
          </a:xfrm>
          <a:prstGeom prst="rect">
            <a:avLst/>
          </a:prstGeom>
          <a:solidFill>
            <a:srgbClr val="E7DCFC"/>
          </a:solidFill>
          <a:ln/>
        </p:spPr>
      </p:sp>
      <p:sp>
        <p:nvSpPr>
          <p:cNvPr id="59" name="Shape 56"/>
          <p:cNvSpPr/>
          <p:nvPr/>
        </p:nvSpPr>
        <p:spPr>
          <a:xfrm>
            <a:off x="6672263" y="2956201"/>
            <a:ext cx="7144" cy="871538"/>
          </a:xfrm>
          <a:prstGeom prst="rect">
            <a:avLst/>
          </a:prstGeom>
          <a:solidFill>
            <a:srgbClr val="E7DCFC"/>
          </a:solidFill>
          <a:ln/>
        </p:spPr>
      </p:sp>
      <p:sp>
        <p:nvSpPr>
          <p:cNvPr id="60" name="Text 57"/>
          <p:cNvSpPr/>
          <p:nvPr/>
        </p:nvSpPr>
        <p:spPr>
          <a:xfrm>
            <a:off x="6800850" y="3084788"/>
            <a:ext cx="1671638" cy="22000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8000"/>
              </a:lnSpc>
              <a:buNone/>
            </a:pPr>
            <a:r>
              <a:rPr lang="en-US" sz="140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協作</a:t>
            </a:r>
            <a:endParaRPr lang="en-US" sz="1400" dirty="0"/>
          </a:p>
        </p:txBody>
      </p:sp>
      <p:sp>
        <p:nvSpPr>
          <p:cNvPr id="61" name="Text 58"/>
          <p:cNvSpPr/>
          <p:nvPr/>
        </p:nvSpPr>
        <p:spPr>
          <a:xfrm>
            <a:off x="6800850" y="3376231"/>
            <a:ext cx="1671638" cy="4085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100" b="1" dirty="0">
                <a:solidFill>
                  <a:srgbClr val="475569"/>
                </a:solidFill>
                <a:latin typeface="Noto Sans TC Bold" pitchFamily="34" charset="0"/>
                <a:ea typeface="Noto Sans TC Bold" pitchFamily="34" charset="-122"/>
                <a:cs typeface="Noto Sans TC Bold" pitchFamily="34" charset="-120"/>
              </a:rPr>
              <a:t>保留人類審閱與責任分工。</a:t>
            </a:r>
            <a:endParaRPr lang="en-US" sz="1100" dirty="0"/>
          </a:p>
        </p:txBody>
      </p:sp>
      <p:sp>
        <p:nvSpPr>
          <p:cNvPr id="62" name="Shape 59"/>
          <p:cNvSpPr/>
          <p:nvPr/>
        </p:nvSpPr>
        <p:spPr>
          <a:xfrm>
            <a:off x="542925" y="3984901"/>
            <a:ext cx="8058150" cy="428625"/>
          </a:xfrm>
          <a:prstGeom prst="rect">
            <a:avLst/>
          </a:prstGeom>
          <a:solidFill>
            <a:srgbClr val="1F2340"/>
          </a:solidFill>
          <a:ln/>
        </p:spPr>
      </p:sp>
      <p:sp>
        <p:nvSpPr>
          <p:cNvPr id="63" name="Text 60"/>
          <p:cNvSpPr/>
          <p:nvPr/>
        </p:nvSpPr>
        <p:spPr>
          <a:xfrm>
            <a:off x="2378478" y="4074198"/>
            <a:ext cx="2301041" cy="25003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2DD4BF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通用法律 Agent 的核心，是</a:t>
            </a:r>
            <a:endParaRPr lang="en-US" sz="1300" dirty="0"/>
          </a:p>
        </p:txBody>
      </p:sp>
      <p:sp>
        <p:nvSpPr>
          <p:cNvPr id="64" name="Text 61"/>
          <p:cNvSpPr/>
          <p:nvPr/>
        </p:nvSpPr>
        <p:spPr>
          <a:xfrm>
            <a:off x="4793819" y="4074198"/>
            <a:ext cx="1671638" cy="25003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2DD4BF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人機協作的可控流程</a:t>
            </a:r>
            <a:endParaRPr lang="en-US" sz="1300" dirty="0"/>
          </a:p>
        </p:txBody>
      </p:sp>
      <p:sp>
        <p:nvSpPr>
          <p:cNvPr id="65" name="Text 62"/>
          <p:cNvSpPr/>
          <p:nvPr/>
        </p:nvSpPr>
        <p:spPr>
          <a:xfrm>
            <a:off x="6579757" y="4074198"/>
            <a:ext cx="185738" cy="25003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2DD4BF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。</a:t>
            </a:r>
            <a:endParaRPr lang="en-US" sz="1300" dirty="0"/>
          </a:p>
        </p:txBody>
      </p:sp>
      <p:sp>
        <p:nvSpPr>
          <p:cNvPr id="66" name="Text 63"/>
          <p:cNvSpPr/>
          <p:nvPr/>
        </p:nvSpPr>
        <p:spPr>
          <a:xfrm>
            <a:off x="7780967" y="4872038"/>
            <a:ext cx="1134433" cy="11430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0000"/>
              </a:lnSpc>
              <a:buNone/>
            </a:pPr>
            <a:r>
              <a:rPr lang="en-US" sz="800" b="1" dirty="0">
                <a:solidFill>
                  <a:srgbClr val="7C3AED">
                    <a:alpha val="86000"/>
                  </a:srgbClr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SuitAI™️ · PiSuAI™️</a:t>
            </a:r>
            <a:endParaRPr lang="en-US" sz="8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2925" y="442913"/>
            <a:ext cx="8058150" cy="14644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indent="0" marL="0">
              <a:buNone/>
            </a:pPr>
            <a:r>
              <a:rPr lang="en-US" sz="900" b="1" spc="4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VERIFIABLE INFRASTRUCTURE</a:t>
            </a:r>
            <a:endParaRPr lang="en-US" sz="900" dirty="0"/>
          </a:p>
        </p:txBody>
      </p:sp>
      <p:sp>
        <p:nvSpPr>
          <p:cNvPr id="4" name="Shape 1"/>
          <p:cNvSpPr/>
          <p:nvPr/>
        </p:nvSpPr>
        <p:spPr>
          <a:xfrm>
            <a:off x="2357438" y="1275159"/>
            <a:ext cx="2300288" cy="2300288"/>
          </a:xfrm>
          <a:prstGeom prst="ellipse">
            <a:avLst/>
          </a:prstGeom>
          <a:solidFill>
            <a:srgbClr val="C4B5FD">
              <a:alpha val="42000"/>
            </a:srgbClr>
          </a:solidFill>
          <a:ln w="9144">
            <a:solidFill>
              <a:srgbClr val="7C3AED">
                <a:alpha val="22000"/>
              </a:srgbClr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2357438" y="1275159"/>
            <a:ext cx="2300288" cy="23002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spAutoFit/>
          </a:bodyPr>
          <a:lstStyle/>
          <a:p>
            <a:pPr algn="ctr" indent="0" marL="0">
              <a:lnSpc>
                <a:spcPct val="94400"/>
              </a:lnSpc>
              <a:buNone/>
            </a:pPr>
            <a:r>
              <a:rPr lang="en-US" sz="19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可驗證</a:t>
            </a:r>
            <a:endParaRPr lang="en-US" sz="1950" dirty="0"/>
          </a:p>
        </p:txBody>
      </p:sp>
      <p:sp>
        <p:nvSpPr>
          <p:cNvPr id="6" name="Shape 3"/>
          <p:cNvSpPr/>
          <p:nvPr/>
        </p:nvSpPr>
        <p:spPr>
          <a:xfrm>
            <a:off x="4500563" y="1275159"/>
            <a:ext cx="2300288" cy="2300288"/>
          </a:xfrm>
          <a:prstGeom prst="ellipse">
            <a:avLst/>
          </a:prstGeom>
          <a:solidFill>
            <a:srgbClr val="A78BFA">
              <a:alpha val="36000"/>
            </a:srgbClr>
          </a:solidFill>
          <a:ln w="9144">
            <a:solidFill>
              <a:srgbClr val="7C3AED">
                <a:alpha val="22000"/>
              </a:srgbClr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4500563" y="1275159"/>
            <a:ext cx="2300288" cy="23002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spAutoFit/>
          </a:bodyPr>
          <a:lstStyle/>
          <a:p>
            <a:pPr algn="ctr" indent="0" marL="0">
              <a:lnSpc>
                <a:spcPct val="94400"/>
              </a:lnSpc>
              <a:buNone/>
            </a:pPr>
            <a:r>
              <a:rPr lang="en-US" sz="19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可追溯</a:t>
            </a:r>
            <a:endParaRPr lang="en-US" sz="1950" dirty="0"/>
          </a:p>
        </p:txBody>
      </p:sp>
      <p:sp>
        <p:nvSpPr>
          <p:cNvPr id="8" name="Shape 5"/>
          <p:cNvSpPr/>
          <p:nvPr/>
        </p:nvSpPr>
        <p:spPr>
          <a:xfrm>
            <a:off x="3429000" y="775097"/>
            <a:ext cx="2300288" cy="2300288"/>
          </a:xfrm>
          <a:prstGeom prst="ellipse">
            <a:avLst/>
          </a:prstGeom>
          <a:solidFill>
            <a:srgbClr val="2DD4BF">
              <a:alpha val="22000"/>
            </a:srgbClr>
          </a:solidFill>
          <a:ln w="9144">
            <a:solidFill>
              <a:srgbClr val="14B8A6">
                <a:alpha val="25000"/>
              </a:srgbClr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3429000" y="775097"/>
            <a:ext cx="2300288" cy="23002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spAutoFit/>
          </a:bodyPr>
          <a:lstStyle/>
          <a:p>
            <a:pPr algn="ctr" indent="0" marL="0">
              <a:lnSpc>
                <a:spcPct val="94400"/>
              </a:lnSpc>
              <a:buNone/>
            </a:pPr>
            <a:r>
              <a:rPr lang="en-US" sz="19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可負責</a:t>
            </a:r>
            <a:endParaRPr lang="en-US" sz="1950" dirty="0"/>
          </a:p>
        </p:txBody>
      </p:sp>
      <p:sp>
        <p:nvSpPr>
          <p:cNvPr id="10" name="Shape 7"/>
          <p:cNvSpPr/>
          <p:nvPr/>
        </p:nvSpPr>
        <p:spPr>
          <a:xfrm>
            <a:off x="3857625" y="1889522"/>
            <a:ext cx="1443038" cy="800100"/>
          </a:xfrm>
          <a:prstGeom prst="rect">
            <a:avLst/>
          </a:prstGeom>
          <a:solidFill>
            <a:srgbClr val="FFFFFF"/>
          </a:solidFill>
          <a:ln w="9144">
            <a:solidFill>
              <a:srgbClr val="7C3AED">
                <a:alpha val="24000"/>
              </a:srgbClr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4114800" y="2149850"/>
            <a:ext cx="457200" cy="26515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indent="0" marL="0">
              <a:lnSpc>
                <a:spcPct val="92800"/>
              </a:lnSpc>
              <a:buNone/>
            </a:pPr>
            <a:r>
              <a:rPr lang="en-US" sz="1600" b="1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數位</a:t>
            </a:r>
            <a:endParaRPr lang="en-US" sz="1600" dirty="0"/>
          </a:p>
        </p:txBody>
      </p:sp>
      <p:sp>
        <p:nvSpPr>
          <p:cNvPr id="12" name="Text 9"/>
          <p:cNvSpPr/>
          <p:nvPr/>
        </p:nvSpPr>
        <p:spPr>
          <a:xfrm>
            <a:off x="4572000" y="2149850"/>
            <a:ext cx="457200" cy="26515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indent="0" marL="0">
              <a:lnSpc>
                <a:spcPct val="92800"/>
              </a:lnSpc>
              <a:buNone/>
            </a:pPr>
            <a:r>
              <a:rPr lang="en-US" sz="1600" b="1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法治</a:t>
            </a:r>
            <a:endParaRPr lang="en-US" sz="1600" dirty="0"/>
          </a:p>
        </p:txBody>
      </p:sp>
      <p:sp>
        <p:nvSpPr>
          <p:cNvPr id="13" name="Shape 10"/>
          <p:cNvSpPr/>
          <p:nvPr/>
        </p:nvSpPr>
        <p:spPr>
          <a:xfrm>
            <a:off x="1285875" y="4004072"/>
            <a:ext cx="6572250" cy="542925"/>
          </a:xfrm>
          <a:prstGeom prst="rect">
            <a:avLst/>
          </a:prstGeom>
          <a:solidFill>
            <a:srgbClr val="1F2340"/>
          </a:solidFill>
          <a:ln/>
        </p:spPr>
      </p:sp>
      <p:sp>
        <p:nvSpPr>
          <p:cNvPr id="14" name="Text 11"/>
          <p:cNvSpPr/>
          <p:nvPr/>
        </p:nvSpPr>
        <p:spPr>
          <a:xfrm>
            <a:off x="3214688" y="4129980"/>
            <a:ext cx="1500188" cy="29110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2DD4BF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真正的護城河是</a:t>
            </a:r>
            <a:endParaRPr lang="en-US" sz="1500" dirty="0"/>
          </a:p>
        </p:txBody>
      </p:sp>
      <p:sp>
        <p:nvSpPr>
          <p:cNvPr id="15" name="Text 12"/>
          <p:cNvSpPr/>
          <p:nvPr/>
        </p:nvSpPr>
        <p:spPr>
          <a:xfrm>
            <a:off x="4857750" y="4129980"/>
            <a:ext cx="1071563" cy="29110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2DD4BF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可核實結構</a:t>
            </a:r>
            <a:endParaRPr lang="en-US" sz="1500" dirty="0"/>
          </a:p>
        </p:txBody>
      </p:sp>
      <p:sp>
        <p:nvSpPr>
          <p:cNvPr id="16" name="Text 13"/>
          <p:cNvSpPr/>
          <p:nvPr/>
        </p:nvSpPr>
        <p:spPr>
          <a:xfrm>
            <a:off x="7780967" y="4872038"/>
            <a:ext cx="1134433" cy="11430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0000"/>
              </a:lnSpc>
              <a:buNone/>
            </a:pPr>
            <a:r>
              <a:rPr lang="en-US" sz="800" b="1" dirty="0">
                <a:solidFill>
                  <a:srgbClr val="7C3AED">
                    <a:alpha val="86000"/>
                  </a:srgbClr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SuitAI™️ · PiSuAI™️</a:t>
            </a:r>
            <a:endParaRPr lang="en-US" sz="8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42938" y="542925"/>
            <a:ext cx="7858125" cy="14644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indent="0" marL="0">
              <a:buNone/>
            </a:pPr>
            <a:r>
              <a:rPr lang="en-US" sz="900" b="1" spc="4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CLOSING ARGUMENT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1214438" y="903684"/>
            <a:ext cx="6715125" cy="51206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indent="0" marL="0">
              <a:lnSpc>
                <a:spcPct val="89600"/>
              </a:lnSpc>
              <a:buNone/>
            </a:pPr>
            <a:r>
              <a:rPr lang="en-US" sz="3300" b="1" spc="-2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真正護城河是</a:t>
            </a:r>
            <a:r>
              <a:rPr lang="en-US" sz="3300" b="1" spc="-2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可核實結構</a:t>
            </a:r>
            <a:endParaRPr lang="en-US" sz="3300" dirty="0"/>
          </a:p>
        </p:txBody>
      </p:sp>
      <p:sp>
        <p:nvSpPr>
          <p:cNvPr id="5" name="Text 2"/>
          <p:cNvSpPr/>
          <p:nvPr/>
        </p:nvSpPr>
        <p:spPr>
          <a:xfrm>
            <a:off x="1714500" y="1848083"/>
            <a:ext cx="1600200" cy="29258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indent="0" marL="0">
              <a:lnSpc>
                <a:spcPct val="102400"/>
              </a:lnSpc>
              <a:buNone/>
            </a:pPr>
            <a:r>
              <a:rPr lang="en-US" sz="160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本土法律大模型</a:t>
            </a:r>
            <a:endParaRPr lang="en-US" sz="1600" dirty="0"/>
          </a:p>
        </p:txBody>
      </p:sp>
      <p:sp>
        <p:nvSpPr>
          <p:cNvPr id="6" name="Text 3"/>
          <p:cNvSpPr/>
          <p:nvPr/>
        </p:nvSpPr>
        <p:spPr>
          <a:xfrm>
            <a:off x="3314700" y="1848083"/>
            <a:ext cx="4114800" cy="29258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indent="0" marL="0">
              <a:lnSpc>
                <a:spcPct val="102400"/>
              </a:lnSpc>
              <a:buNone/>
            </a:pPr>
            <a:r>
              <a:rPr lang="en-US" sz="1600" b="1" dirty="0">
                <a:solidFill>
                  <a:srgbClr val="475569"/>
                </a:solidFill>
                <a:latin typeface="Noto Sans TC ExtraBold" pitchFamily="34" charset="0"/>
                <a:ea typeface="Noto Sans TC ExtraBold" pitchFamily="34" charset="-122"/>
                <a:cs typeface="Noto Sans TC ExtraBold" pitchFamily="34" charset="-120"/>
              </a:rPr>
              <a:t>，要理解台灣的法源、語言與工作流程。</a:t>
            </a:r>
            <a:endParaRPr lang="en-US" sz="1600" dirty="0"/>
          </a:p>
        </p:txBody>
      </p:sp>
      <p:sp>
        <p:nvSpPr>
          <p:cNvPr id="7" name="Text 4"/>
          <p:cNvSpPr/>
          <p:nvPr/>
        </p:nvSpPr>
        <p:spPr>
          <a:xfrm>
            <a:off x="2171700" y="2369576"/>
            <a:ext cx="1143000" cy="29258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indent="0" marL="0">
              <a:lnSpc>
                <a:spcPct val="102400"/>
              </a:lnSpc>
              <a:buNone/>
            </a:pPr>
            <a:r>
              <a:rPr lang="en-US" sz="160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反幻覺工程</a:t>
            </a:r>
            <a:endParaRPr lang="en-US" sz="1600" dirty="0"/>
          </a:p>
        </p:txBody>
      </p:sp>
      <p:sp>
        <p:nvSpPr>
          <p:cNvPr id="8" name="Text 5"/>
          <p:cNvSpPr/>
          <p:nvPr/>
        </p:nvSpPr>
        <p:spPr>
          <a:xfrm>
            <a:off x="3314700" y="2369576"/>
            <a:ext cx="3657600" cy="29258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indent="0" marL="0">
              <a:lnSpc>
                <a:spcPct val="102400"/>
              </a:lnSpc>
              <a:buNone/>
            </a:pPr>
            <a:r>
              <a:rPr lang="en-US" sz="1600" b="1" dirty="0">
                <a:solidFill>
                  <a:srgbClr val="475569"/>
                </a:solidFill>
                <a:latin typeface="Noto Sans TC ExtraBold" pitchFamily="34" charset="0"/>
                <a:ea typeface="Noto Sans TC ExtraBold" pitchFamily="34" charset="-122"/>
                <a:cs typeface="Noto Sans TC ExtraBold" pitchFamily="34" charset="-120"/>
              </a:rPr>
              <a:t>，要讓錯誤能被定位、修補與回查。</a:t>
            </a:r>
            <a:endParaRPr lang="en-US" sz="1600" dirty="0"/>
          </a:p>
        </p:txBody>
      </p:sp>
      <p:sp>
        <p:nvSpPr>
          <p:cNvPr id="9" name="Text 6"/>
          <p:cNvSpPr/>
          <p:nvPr/>
        </p:nvSpPr>
        <p:spPr>
          <a:xfrm>
            <a:off x="2057400" y="2891070"/>
            <a:ext cx="1828800" cy="29258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indent="0" marL="0">
              <a:lnSpc>
                <a:spcPct val="102400"/>
              </a:lnSpc>
              <a:buNone/>
            </a:pPr>
            <a:r>
              <a:rPr lang="en-US" sz="160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數位法治基礎設施</a:t>
            </a:r>
            <a:endParaRPr lang="en-US" sz="1600" dirty="0"/>
          </a:p>
        </p:txBody>
      </p:sp>
      <p:sp>
        <p:nvSpPr>
          <p:cNvPr id="10" name="Text 7"/>
          <p:cNvSpPr/>
          <p:nvPr/>
        </p:nvSpPr>
        <p:spPr>
          <a:xfrm>
            <a:off x="3886200" y="2891070"/>
            <a:ext cx="3200400" cy="29258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indent="0" marL="0">
              <a:lnSpc>
                <a:spcPct val="102400"/>
              </a:lnSpc>
              <a:buNone/>
            </a:pPr>
            <a:r>
              <a:rPr lang="en-US" sz="1600" b="1" dirty="0">
                <a:solidFill>
                  <a:srgbClr val="475569"/>
                </a:solidFill>
                <a:latin typeface="Noto Sans TC ExtraBold" pitchFamily="34" charset="0"/>
                <a:ea typeface="Noto Sans TC ExtraBold" pitchFamily="34" charset="-122"/>
                <a:cs typeface="Noto Sans TC ExtraBold" pitchFamily="34" charset="-120"/>
              </a:rPr>
              <a:t>，要可驗證、可追溯、可負責。</a:t>
            </a:r>
            <a:endParaRPr lang="en-US" sz="1600" dirty="0"/>
          </a:p>
        </p:txBody>
      </p:sp>
      <p:sp>
        <p:nvSpPr>
          <p:cNvPr id="11" name="Text 8"/>
          <p:cNvSpPr/>
          <p:nvPr/>
        </p:nvSpPr>
        <p:spPr>
          <a:xfrm>
            <a:off x="642938" y="3830334"/>
            <a:ext cx="7858125" cy="29002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ctr" indent="0" marL="0">
              <a:lnSpc>
                <a:spcPct val="112000"/>
              </a:lnSpc>
              <a:buNone/>
            </a:pPr>
            <a:r>
              <a:rPr lang="en-US" sz="1450" b="1" dirty="0">
                <a:solidFill>
                  <a:srgbClr val="1F2340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SuitAI™️ · PiSuAI™️</a:t>
            </a:r>
            <a:r>
              <a:rPr lang="en-US" sz="1450" b="1" dirty="0">
                <a:solidFill>
                  <a:srgbClr val="475569"/>
                </a:solidFill>
                <a:latin typeface="Noto Sans TC ExtraBold" pitchFamily="34" charset="0"/>
                <a:ea typeface="Noto Sans TC ExtraBold" pitchFamily="34" charset="-122"/>
                <a:cs typeface="Noto Sans TC ExtraBold" pitchFamily="34" charset="-120"/>
              </a:rPr>
              <a:t> 的目標，不是讓 AI 看起來像律師，而是讓法律工作更可靠。</a:t>
            </a:r>
            <a:endParaRPr lang="en-US" sz="1450" dirty="0"/>
          </a:p>
        </p:txBody>
      </p:sp>
      <p:sp>
        <p:nvSpPr>
          <p:cNvPr id="12" name="Text 9"/>
          <p:cNvSpPr/>
          <p:nvPr/>
        </p:nvSpPr>
        <p:spPr>
          <a:xfrm>
            <a:off x="642938" y="4248941"/>
            <a:ext cx="7858125" cy="14644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algn="ctr" indent="0" marL="0">
              <a:buNone/>
            </a:pPr>
            <a:r>
              <a:rPr lang="en-US" sz="900" b="1" spc="3" kern="0" dirty="0">
                <a:solidFill>
                  <a:srgbClr val="7C3AED"/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THANK YOU</a:t>
            </a:r>
            <a:endParaRPr lang="en-US" sz="900" dirty="0"/>
          </a:p>
        </p:txBody>
      </p:sp>
      <p:sp>
        <p:nvSpPr>
          <p:cNvPr id="13" name="Text 10"/>
          <p:cNvSpPr/>
          <p:nvPr/>
        </p:nvSpPr>
        <p:spPr>
          <a:xfrm>
            <a:off x="7780967" y="4872038"/>
            <a:ext cx="1134433" cy="11430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l" indent="0" marL="0">
              <a:lnSpc>
                <a:spcPct val="80000"/>
              </a:lnSpc>
              <a:buNone/>
            </a:pPr>
            <a:r>
              <a:rPr lang="en-US" sz="800" b="1" dirty="0">
                <a:solidFill>
                  <a:srgbClr val="7C3AED">
                    <a:alpha val="86000"/>
                  </a:srgbClr>
                </a:solidFill>
                <a:latin typeface="Noto Sans TC Black" pitchFamily="34" charset="0"/>
                <a:ea typeface="Noto Sans TC Black" pitchFamily="34" charset="-122"/>
                <a:cs typeface="Noto Sans TC Black" pitchFamily="34" charset="-120"/>
              </a:rPr>
              <a:t>SuitAI™️ · PiSuAI™️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24</Slides>
  <Notes>24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2026-05-07T20:20:08Z</dcterms:created>
  <dcterms:modified xsi:type="dcterms:W3CDTF">2026-05-07T20:20:08Z</dcterms:modified>
</cp:coreProperties>
</file>